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8" r:id="rId3"/>
    <p:sldId id="259" r:id="rId4"/>
    <p:sldId id="272" r:id="rId5"/>
    <p:sldId id="271" r:id="rId6"/>
    <p:sldId id="273" r:id="rId7"/>
    <p:sldId id="274" r:id="rId8"/>
    <p:sldId id="307" r:id="rId9"/>
    <p:sldId id="264" r:id="rId10"/>
    <p:sldId id="306" r:id="rId11"/>
    <p:sldId id="265" r:id="rId12"/>
    <p:sldId id="266" r:id="rId13"/>
    <p:sldId id="267" r:id="rId14"/>
    <p:sldId id="268" r:id="rId15"/>
    <p:sldId id="275" r:id="rId16"/>
    <p:sldId id="276" r:id="rId17"/>
    <p:sldId id="277" r:id="rId18"/>
    <p:sldId id="278" r:id="rId19"/>
    <p:sldId id="279" r:id="rId20"/>
    <p:sldId id="280" r:id="rId21"/>
    <p:sldId id="281" r:id="rId22"/>
    <p:sldId id="282" r:id="rId23"/>
    <p:sldId id="283" r:id="rId24"/>
    <p:sldId id="284"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286" r:id="rId40"/>
    <p:sldId id="285" r:id="rId41"/>
    <p:sldId id="301" r:id="rId42"/>
    <p:sldId id="302" r:id="rId43"/>
    <p:sldId id="303" r:id="rId44"/>
    <p:sldId id="304" r:id="rId45"/>
    <p:sldId id="269" r:id="rId46"/>
    <p:sldId id="270" r:id="rId47"/>
  </p:sldIdLst>
  <p:sldSz cx="9144000" cy="5143500" type="screen16x9"/>
  <p:notesSz cx="6858000" cy="9144000"/>
  <p:defaultText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3F1B9F-02B2-4773-8550-8E1906F8FA59}">
          <p14:sldIdLst>
            <p14:sldId id="256"/>
            <p14:sldId id="258"/>
            <p14:sldId id="259"/>
            <p14:sldId id="272"/>
            <p14:sldId id="271"/>
            <p14:sldId id="273"/>
            <p14:sldId id="274"/>
            <p14:sldId id="307"/>
            <p14:sldId id="264"/>
            <p14:sldId id="306"/>
            <p14:sldId id="265"/>
            <p14:sldId id="266"/>
            <p14:sldId id="267"/>
            <p14:sldId id="268"/>
            <p14:sldId id="275"/>
            <p14:sldId id="276"/>
            <p14:sldId id="277"/>
            <p14:sldId id="278"/>
            <p14:sldId id="279"/>
            <p14:sldId id="280"/>
            <p14:sldId id="281"/>
            <p14:sldId id="282"/>
            <p14:sldId id="283"/>
            <p14:sldId id="284"/>
            <p14:sldId id="287"/>
            <p14:sldId id="288"/>
            <p14:sldId id="289"/>
            <p14:sldId id="290"/>
            <p14:sldId id="291"/>
            <p14:sldId id="292"/>
            <p14:sldId id="293"/>
            <p14:sldId id="294"/>
            <p14:sldId id="295"/>
            <p14:sldId id="296"/>
            <p14:sldId id="297"/>
            <p14:sldId id="298"/>
            <p14:sldId id="299"/>
            <p14:sldId id="300"/>
            <p14:sldId id="286"/>
            <p14:sldId id="285"/>
            <p14:sldId id="301"/>
            <p14:sldId id="302"/>
            <p14:sldId id="303"/>
            <p14:sldId id="304"/>
            <p14:sldId id="269"/>
            <p14:sldId id="27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AC76"/>
    <a:srgbClr val="0D347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3" autoAdjust="0"/>
    <p:restoredTop sz="81386"/>
  </p:normalViewPr>
  <p:slideViewPr>
    <p:cSldViewPr snapToGrid="0" snapToObjects="1">
      <p:cViewPr>
        <p:scale>
          <a:sx n="123" d="100"/>
          <a:sy n="123" d="100"/>
        </p:scale>
        <p:origin x="176" y="560"/>
      </p:cViewPr>
      <p:guideLst>
        <p:guide orient="horz" pos="1620"/>
        <p:guide pos="2880"/>
      </p:guideLst>
    </p:cSldViewPr>
  </p:slideViewPr>
  <p:outlineViewPr>
    <p:cViewPr>
      <p:scale>
        <a:sx n="33" d="100"/>
        <a:sy n="33" d="100"/>
      </p:scale>
      <p:origin x="0" y="-10184"/>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B84350-0474-7241-AC56-ADCC56DF708A}" type="datetimeFigureOut">
              <a:rPr lang="en-NO" smtClean="0"/>
              <a:t>06/05/2024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788E2-7A01-D94F-A69A-99201CD12588}" type="slidenum">
              <a:rPr lang="en-NO" smtClean="0"/>
              <a:t>‹#›</a:t>
            </a:fld>
            <a:endParaRPr lang="en-NO"/>
          </a:p>
        </p:txBody>
      </p:sp>
    </p:spTree>
    <p:extLst>
      <p:ext uri="{BB962C8B-B14F-4D97-AF65-F5344CB8AC3E}">
        <p14:creationId xmlns:p14="http://schemas.microsoft.com/office/powerpoint/2010/main" val="3144416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1</a:t>
            </a:fld>
            <a:endParaRPr lang="en-NO"/>
          </a:p>
        </p:txBody>
      </p:sp>
    </p:spTree>
    <p:extLst>
      <p:ext uri="{BB962C8B-B14F-4D97-AF65-F5344CB8AC3E}">
        <p14:creationId xmlns:p14="http://schemas.microsoft.com/office/powerpoint/2010/main" val="3202428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It can control the buoynacy to dive down to 100m</a:t>
            </a:r>
          </a:p>
          <a:p>
            <a:r>
              <a:rPr lang="en-NO" dirty="0"/>
              <a:t>The current is estimated based on the GPS fix and its estimated state</a:t>
            </a:r>
          </a:p>
          <a:p>
            <a:r>
              <a:rPr lang="en-GB" dirty="0"/>
              <a:t>N</a:t>
            </a:r>
            <a:r>
              <a:rPr lang="en-NO" dirty="0"/>
              <a:t>o data transmission happening underwater</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19</a:t>
            </a:fld>
            <a:endParaRPr lang="en-NO"/>
          </a:p>
        </p:txBody>
      </p:sp>
    </p:spTree>
    <p:extLst>
      <p:ext uri="{BB962C8B-B14F-4D97-AF65-F5344CB8AC3E}">
        <p14:creationId xmlns:p14="http://schemas.microsoft.com/office/powerpoint/2010/main" val="100706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20</a:t>
            </a:fld>
            <a:endParaRPr lang="en-NO"/>
          </a:p>
        </p:txBody>
      </p:sp>
    </p:spTree>
    <p:extLst>
      <p:ext uri="{BB962C8B-B14F-4D97-AF65-F5344CB8AC3E}">
        <p14:creationId xmlns:p14="http://schemas.microsoft.com/office/powerpoint/2010/main" val="2776540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23</a:t>
            </a:fld>
            <a:endParaRPr lang="en-NO"/>
          </a:p>
        </p:txBody>
      </p:sp>
    </p:spTree>
    <p:extLst>
      <p:ext uri="{BB962C8B-B14F-4D97-AF65-F5344CB8AC3E}">
        <p14:creationId xmlns:p14="http://schemas.microsoft.com/office/powerpoint/2010/main" val="1917112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24</a:t>
            </a:fld>
            <a:endParaRPr lang="en-NO"/>
          </a:p>
        </p:txBody>
      </p:sp>
    </p:spTree>
    <p:extLst>
      <p:ext uri="{BB962C8B-B14F-4D97-AF65-F5344CB8AC3E}">
        <p14:creationId xmlns:p14="http://schemas.microsoft.com/office/powerpoint/2010/main" val="1583482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Published March 2024</a:t>
            </a:r>
          </a:p>
        </p:txBody>
      </p:sp>
      <p:sp>
        <p:nvSpPr>
          <p:cNvPr id="4" name="Slide Number Placeholder 3"/>
          <p:cNvSpPr>
            <a:spLocks noGrp="1"/>
          </p:cNvSpPr>
          <p:nvPr>
            <p:ph type="sldNum" sz="quarter" idx="5"/>
          </p:nvPr>
        </p:nvSpPr>
        <p:spPr/>
        <p:txBody>
          <a:bodyPr/>
          <a:lstStyle/>
          <a:p>
            <a:fld id="{E62788E2-7A01-D94F-A69A-99201CD12588}" type="slidenum">
              <a:rPr lang="en-NO" smtClean="0"/>
              <a:t>25</a:t>
            </a:fld>
            <a:endParaRPr lang="en-NO"/>
          </a:p>
        </p:txBody>
      </p:sp>
    </p:spTree>
    <p:extLst>
      <p:ext uri="{BB962C8B-B14F-4D97-AF65-F5344CB8AC3E}">
        <p14:creationId xmlns:p14="http://schemas.microsoft.com/office/powerpoint/2010/main" val="196574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NO" dirty="0"/>
              <a:t>ij: travel time</a:t>
            </a:r>
          </a:p>
          <a:p>
            <a:r>
              <a:rPr lang="en-GB" dirty="0"/>
              <a:t>T</a:t>
            </a:r>
            <a:r>
              <a:rPr lang="en-NO" dirty="0"/>
              <a:t>au – time spent to access that node</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27</a:t>
            </a:fld>
            <a:endParaRPr lang="en-NO"/>
          </a:p>
        </p:txBody>
      </p:sp>
    </p:spTree>
    <p:extLst>
      <p:ext uri="{BB962C8B-B14F-4D97-AF65-F5344CB8AC3E}">
        <p14:creationId xmlns:p14="http://schemas.microsoft.com/office/powerpoint/2010/main" val="3612593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Generate a global partitioning first, then calculate the shortest path for one AUV, and then in the end, use GA to divide this giant route into small divisiions for more AUVs if applicable</a:t>
            </a:r>
          </a:p>
        </p:txBody>
      </p:sp>
      <p:sp>
        <p:nvSpPr>
          <p:cNvPr id="4" name="Slide Number Placeholder 3"/>
          <p:cNvSpPr>
            <a:spLocks noGrp="1"/>
          </p:cNvSpPr>
          <p:nvPr>
            <p:ph type="sldNum" sz="quarter" idx="5"/>
          </p:nvPr>
        </p:nvSpPr>
        <p:spPr/>
        <p:txBody>
          <a:bodyPr/>
          <a:lstStyle/>
          <a:p>
            <a:fld id="{E62788E2-7A01-D94F-A69A-99201CD12588}" type="slidenum">
              <a:rPr lang="en-NO" smtClean="0"/>
              <a:t>28</a:t>
            </a:fld>
            <a:endParaRPr lang="en-NO"/>
          </a:p>
        </p:txBody>
      </p:sp>
    </p:spTree>
    <p:extLst>
      <p:ext uri="{BB962C8B-B14F-4D97-AF65-F5344CB8AC3E}">
        <p14:creationId xmlns:p14="http://schemas.microsoft.com/office/powerpoint/2010/main" val="3762637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29</a:t>
            </a:fld>
            <a:endParaRPr lang="en-NO"/>
          </a:p>
        </p:txBody>
      </p:sp>
    </p:spTree>
    <p:extLst>
      <p:ext uri="{BB962C8B-B14F-4D97-AF65-F5344CB8AC3E}">
        <p14:creationId xmlns:p14="http://schemas.microsoft.com/office/powerpoint/2010/main" val="3688381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31</a:t>
            </a:fld>
            <a:endParaRPr lang="en-NO"/>
          </a:p>
        </p:txBody>
      </p:sp>
    </p:spTree>
    <p:extLst>
      <p:ext uri="{BB962C8B-B14F-4D97-AF65-F5344CB8AC3E}">
        <p14:creationId xmlns:p14="http://schemas.microsoft.com/office/powerpoint/2010/main" val="1092102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FTRP: five tier route planner</a:t>
            </a:r>
          </a:p>
          <a:p>
            <a:r>
              <a:rPr lang="en-NO" dirty="0"/>
              <a:t>ASPP: adaptive sampling path planner</a:t>
            </a:r>
          </a:p>
        </p:txBody>
      </p:sp>
      <p:sp>
        <p:nvSpPr>
          <p:cNvPr id="4" name="Slide Number Placeholder 3"/>
          <p:cNvSpPr>
            <a:spLocks noGrp="1"/>
          </p:cNvSpPr>
          <p:nvPr>
            <p:ph type="sldNum" sz="quarter" idx="5"/>
          </p:nvPr>
        </p:nvSpPr>
        <p:spPr/>
        <p:txBody>
          <a:bodyPr/>
          <a:lstStyle/>
          <a:p>
            <a:fld id="{E62788E2-7A01-D94F-A69A-99201CD12588}" type="slidenum">
              <a:rPr lang="en-NO" smtClean="0"/>
              <a:t>34</a:t>
            </a:fld>
            <a:endParaRPr lang="en-NO"/>
          </a:p>
        </p:txBody>
      </p:sp>
    </p:spTree>
    <p:extLst>
      <p:ext uri="{BB962C8B-B14F-4D97-AF65-F5344CB8AC3E}">
        <p14:creationId xmlns:p14="http://schemas.microsoft.com/office/powerpoint/2010/main" val="1180169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5</a:t>
            </a:fld>
            <a:endParaRPr lang="en-NO"/>
          </a:p>
        </p:txBody>
      </p:sp>
    </p:spTree>
    <p:extLst>
      <p:ext uri="{BB962C8B-B14F-4D97-AF65-F5344CB8AC3E}">
        <p14:creationId xmlns:p14="http://schemas.microsoft.com/office/powerpoint/2010/main" val="153331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35</a:t>
            </a:fld>
            <a:endParaRPr lang="en-NO"/>
          </a:p>
        </p:txBody>
      </p:sp>
    </p:spTree>
    <p:extLst>
      <p:ext uri="{BB962C8B-B14F-4D97-AF65-F5344CB8AC3E}">
        <p14:creationId xmlns:p14="http://schemas.microsoft.com/office/powerpoint/2010/main" val="2313285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37</a:t>
            </a:fld>
            <a:endParaRPr lang="en-NO"/>
          </a:p>
        </p:txBody>
      </p:sp>
    </p:spTree>
    <p:extLst>
      <p:ext uri="{BB962C8B-B14F-4D97-AF65-F5344CB8AC3E}">
        <p14:creationId xmlns:p14="http://schemas.microsoft.com/office/powerpoint/2010/main" val="1203908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38</a:t>
            </a:fld>
            <a:endParaRPr lang="en-NO"/>
          </a:p>
        </p:txBody>
      </p:sp>
    </p:spTree>
    <p:extLst>
      <p:ext uri="{BB962C8B-B14F-4D97-AF65-F5344CB8AC3E}">
        <p14:creationId xmlns:p14="http://schemas.microsoft.com/office/powerpoint/2010/main" val="940299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40</a:t>
            </a:fld>
            <a:endParaRPr lang="en-NO"/>
          </a:p>
        </p:txBody>
      </p:sp>
    </p:spTree>
    <p:extLst>
      <p:ext uri="{BB962C8B-B14F-4D97-AF65-F5344CB8AC3E}">
        <p14:creationId xmlns:p14="http://schemas.microsoft.com/office/powerpoint/2010/main" val="3241191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t>
            </a:r>
            <a:r>
              <a:rPr lang="en-NO" dirty="0"/>
              <a:t>ertical temperature homogene</a:t>
            </a:r>
            <a:r>
              <a:rPr lang="en-GB" dirty="0"/>
              <a:t>it</a:t>
            </a:r>
            <a:r>
              <a:rPr lang="en-NO" dirty="0"/>
              <a:t>y index</a:t>
            </a:r>
          </a:p>
          <a:p>
            <a:r>
              <a:rPr lang="en-NO" dirty="0"/>
              <a:t>AUV moving either from upwelling into stratiofied or vice versa</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41</a:t>
            </a:fld>
            <a:endParaRPr lang="en-NO"/>
          </a:p>
        </p:txBody>
      </p:sp>
    </p:spTree>
    <p:extLst>
      <p:ext uri="{BB962C8B-B14F-4D97-AF65-F5344CB8AC3E}">
        <p14:creationId xmlns:p14="http://schemas.microsoft.com/office/powerpoint/2010/main" val="3778875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To compare two methods: VTHI and lateral gradient, history data from May 1, 2017 is used</a:t>
            </a:r>
          </a:p>
          <a:p>
            <a:endParaRPr lang="en-NO" dirty="0"/>
          </a:p>
          <a:p>
            <a:r>
              <a:rPr lang="en-GB" dirty="0"/>
              <a:t>W</a:t>
            </a:r>
            <a:r>
              <a:rPr lang="en-NO" dirty="0"/>
              <a:t>arm, fresh to the west, cold salty to the east</a:t>
            </a:r>
          </a:p>
          <a:p>
            <a:endParaRPr lang="en-NO" dirty="0"/>
          </a:p>
          <a:p>
            <a:r>
              <a:rPr lang="en-NO" dirty="0"/>
              <a:t>Clearly a large gradient has been observed</a:t>
            </a:r>
          </a:p>
        </p:txBody>
      </p:sp>
      <p:sp>
        <p:nvSpPr>
          <p:cNvPr id="4" name="Slide Number Placeholder 3"/>
          <p:cNvSpPr>
            <a:spLocks noGrp="1"/>
          </p:cNvSpPr>
          <p:nvPr>
            <p:ph type="sldNum" sz="quarter" idx="5"/>
          </p:nvPr>
        </p:nvSpPr>
        <p:spPr/>
        <p:txBody>
          <a:bodyPr/>
          <a:lstStyle/>
          <a:p>
            <a:fld id="{E62788E2-7A01-D94F-A69A-99201CD12588}" type="slidenum">
              <a:rPr lang="en-NO" smtClean="0"/>
              <a:t>42</a:t>
            </a:fld>
            <a:endParaRPr lang="en-NO"/>
          </a:p>
        </p:txBody>
      </p:sp>
    </p:spTree>
    <p:extLst>
      <p:ext uri="{BB962C8B-B14F-4D97-AF65-F5344CB8AC3E}">
        <p14:creationId xmlns:p14="http://schemas.microsoft.com/office/powerpoint/2010/main" val="3111534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6</a:t>
            </a:fld>
            <a:endParaRPr lang="en-NO"/>
          </a:p>
        </p:txBody>
      </p:sp>
    </p:spTree>
    <p:extLst>
      <p:ext uri="{BB962C8B-B14F-4D97-AF65-F5344CB8AC3E}">
        <p14:creationId xmlns:p14="http://schemas.microsoft.com/office/powerpoint/2010/main" val="360971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7</a:t>
            </a:fld>
            <a:endParaRPr lang="en-NO"/>
          </a:p>
        </p:txBody>
      </p:sp>
    </p:spTree>
    <p:extLst>
      <p:ext uri="{BB962C8B-B14F-4D97-AF65-F5344CB8AC3E}">
        <p14:creationId xmlns:p14="http://schemas.microsoft.com/office/powerpoint/2010/main" val="197786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8</a:t>
            </a:fld>
            <a:endParaRPr lang="en-NO"/>
          </a:p>
        </p:txBody>
      </p:sp>
    </p:spTree>
    <p:extLst>
      <p:ext uri="{BB962C8B-B14F-4D97-AF65-F5344CB8AC3E}">
        <p14:creationId xmlns:p14="http://schemas.microsoft.com/office/powerpoint/2010/main" val="2869956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Hugin can dive to 6000 meter for 100 hours</a:t>
            </a:r>
          </a:p>
          <a:p>
            <a:r>
              <a:rPr lang="en-GB" b="1" i="0" dirty="0">
                <a:solidFill>
                  <a:srgbClr val="ECECEC"/>
                </a:solidFill>
                <a:effectLst/>
                <a:highlight>
                  <a:srgbClr val="212121"/>
                </a:highlight>
                <a:latin typeface="Söhne"/>
              </a:rPr>
              <a:t>High Spatial and Temporal Resolution</a:t>
            </a:r>
            <a:r>
              <a:rPr lang="en-GB" b="0" i="0" dirty="0">
                <a:solidFill>
                  <a:srgbClr val="ECECEC"/>
                </a:solidFill>
                <a:effectLst/>
                <a:highlight>
                  <a:srgbClr val="212121"/>
                </a:highlight>
                <a:latin typeface="Söhne"/>
              </a:rPr>
              <a:t>: </a:t>
            </a:r>
            <a:endParaRPr lang="en-NO" b="0" i="0" dirty="0">
              <a:solidFill>
                <a:srgbClr val="ECECEC"/>
              </a:solidFill>
              <a:effectLst/>
              <a:highlight>
                <a:srgbClr val="212121"/>
              </a:highlight>
              <a:latin typeface="Söhne"/>
            </a:endParaRP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9</a:t>
            </a:fld>
            <a:endParaRPr lang="en-NO"/>
          </a:p>
        </p:txBody>
      </p:sp>
    </p:spTree>
    <p:extLst>
      <p:ext uri="{BB962C8B-B14F-4D97-AF65-F5344CB8AC3E}">
        <p14:creationId xmlns:p14="http://schemas.microsoft.com/office/powerpoint/2010/main" val="2192118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11</a:t>
            </a:fld>
            <a:endParaRPr lang="en-NO"/>
          </a:p>
        </p:txBody>
      </p:sp>
    </p:spTree>
    <p:extLst>
      <p:ext uri="{BB962C8B-B14F-4D97-AF65-F5344CB8AC3E}">
        <p14:creationId xmlns:p14="http://schemas.microsoft.com/office/powerpoint/2010/main" val="3732169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NO" dirty="0"/>
              <a:t>ormation error function, </a:t>
            </a:r>
          </a:p>
          <a:p>
            <a:endParaRPr lang="en-NO" dirty="0"/>
          </a:p>
          <a:p>
            <a:r>
              <a:rPr lang="en-GB" dirty="0"/>
              <a:t>r – position vector</a:t>
            </a:r>
          </a:p>
          <a:p>
            <a:r>
              <a:rPr lang="en-GB" dirty="0"/>
              <a:t>R – orientation (angle of rotation in the plane)</a:t>
            </a:r>
            <a:endParaRPr lang="en-NO" dirty="0"/>
          </a:p>
          <a:p>
            <a:r>
              <a:rPr lang="en-NO" dirty="0"/>
              <a:t>k is scalar dilation factor</a:t>
            </a:r>
          </a:p>
          <a:p>
            <a:r>
              <a:rPr lang="en-GB" dirty="0"/>
              <a:t>P</a:t>
            </a:r>
            <a:r>
              <a:rPr lang="en-NO" dirty="0"/>
              <a:t>hi – to fix additional degrees of freedom</a:t>
            </a:r>
          </a:p>
        </p:txBody>
      </p:sp>
      <p:sp>
        <p:nvSpPr>
          <p:cNvPr id="4" name="Slide Number Placeholder 3"/>
          <p:cNvSpPr>
            <a:spLocks noGrp="1"/>
          </p:cNvSpPr>
          <p:nvPr>
            <p:ph type="sldNum" sz="quarter" idx="5"/>
          </p:nvPr>
        </p:nvSpPr>
        <p:spPr/>
        <p:txBody>
          <a:bodyPr/>
          <a:lstStyle/>
          <a:p>
            <a:fld id="{E62788E2-7A01-D94F-A69A-99201CD12588}" type="slidenum">
              <a:rPr lang="en-NO" smtClean="0"/>
              <a:t>17</a:t>
            </a:fld>
            <a:endParaRPr lang="en-NO"/>
          </a:p>
        </p:txBody>
      </p:sp>
    </p:spTree>
    <p:extLst>
      <p:ext uri="{BB962C8B-B14F-4D97-AF65-F5344CB8AC3E}">
        <p14:creationId xmlns:p14="http://schemas.microsoft.com/office/powerpoint/2010/main" val="2227898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1, expands over time, center moving in a straight line in the horizontal direction but its orientation is fixed, this is independent of chiose of group mission</a:t>
            </a:r>
          </a:p>
          <a:p>
            <a:r>
              <a:rPr lang="en-NO" dirty="0"/>
              <a:t>2, each vehicle can measure any scalar environmental field T (temperature, salinity, biomass concentration). </a:t>
            </a:r>
          </a:p>
        </p:txBody>
      </p:sp>
      <p:sp>
        <p:nvSpPr>
          <p:cNvPr id="4" name="Slide Number Placeholder 3"/>
          <p:cNvSpPr>
            <a:spLocks noGrp="1"/>
          </p:cNvSpPr>
          <p:nvPr>
            <p:ph type="sldNum" sz="quarter" idx="5"/>
          </p:nvPr>
        </p:nvSpPr>
        <p:spPr/>
        <p:txBody>
          <a:bodyPr/>
          <a:lstStyle/>
          <a:p>
            <a:fld id="{E62788E2-7A01-D94F-A69A-99201CD12588}" type="slidenum">
              <a:rPr lang="en-NO" smtClean="0"/>
              <a:t>18</a:t>
            </a:fld>
            <a:endParaRPr lang="en-NO"/>
          </a:p>
        </p:txBody>
      </p:sp>
    </p:spTree>
    <p:extLst>
      <p:ext uri="{BB962C8B-B14F-4D97-AF65-F5344CB8AC3E}">
        <p14:creationId xmlns:p14="http://schemas.microsoft.com/office/powerpoint/2010/main" val="1804333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368315" y="2008061"/>
            <a:ext cx="7772400" cy="675821"/>
          </a:xfrm>
        </p:spPr>
        <p:txBody>
          <a:bodyPr anchor="t" anchorCtr="0"/>
          <a:lstStyle/>
          <a:p>
            <a:r>
              <a:rPr lang="nb-NO" dirty="0"/>
              <a:t>Klikk for å redigere tittelstil</a:t>
            </a:r>
          </a:p>
        </p:txBody>
      </p:sp>
      <p:sp>
        <p:nvSpPr>
          <p:cNvPr id="3" name="Undertittel 2"/>
          <p:cNvSpPr>
            <a:spLocks noGrp="1"/>
          </p:cNvSpPr>
          <p:nvPr>
            <p:ph type="subTitle" idx="1"/>
          </p:nvPr>
        </p:nvSpPr>
        <p:spPr>
          <a:xfrm>
            <a:off x="368315" y="2733866"/>
            <a:ext cx="77724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a:t>Klikk for å redigere undertittelstil i malen</a:t>
            </a:r>
          </a:p>
        </p:txBody>
      </p:sp>
    </p:spTree>
    <p:extLst>
      <p:ext uri="{BB962C8B-B14F-4D97-AF65-F5344CB8AC3E}">
        <p14:creationId xmlns:p14="http://schemas.microsoft.com/office/powerpoint/2010/main" val="1000159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lysbildenummer 5"/>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98385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lysbildenummer 5"/>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3031831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a:xfrm>
            <a:off x="314320" y="922492"/>
            <a:ext cx="8229600" cy="3672131"/>
          </a:xfrm>
        </p:spPr>
        <p:txBody>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4" name="Plassholder for lysbildenummer 5"/>
          <p:cNvSpPr txBox="1">
            <a:spLocks/>
          </p:cNvSpPr>
          <p:nvPr userDrawn="1"/>
        </p:nvSpPr>
        <p:spPr>
          <a:xfrm>
            <a:off x="8474801" y="4815936"/>
            <a:ext cx="342081" cy="273844"/>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b="0" i="0" smtClean="0">
                <a:solidFill>
                  <a:schemeClr val="tx1"/>
                </a:solidFill>
                <a:latin typeface="Arial"/>
                <a:cs typeface="Arial"/>
              </a:rPr>
              <a:pPr algn="ctr"/>
              <a:t>‹#›</a:t>
            </a:fld>
            <a:endParaRPr lang="nb-NO" b="0" i="0" dirty="0">
              <a:solidFill>
                <a:schemeClr val="tx1"/>
              </a:solidFill>
              <a:latin typeface="Arial"/>
              <a:cs typeface="Arial"/>
            </a:endParaRPr>
          </a:p>
        </p:txBody>
      </p:sp>
      <p:sp>
        <p:nvSpPr>
          <p:cNvPr id="8" name="Plassholder for tittel 1">
            <a:extLst>
              <a:ext uri="{FF2B5EF4-FFF2-40B4-BE49-F238E27FC236}">
                <a16:creationId xmlns:a16="http://schemas.microsoft.com/office/drawing/2014/main" id="{1C81586A-D2DD-7947-8C07-6EE6282AF742}"/>
              </a:ext>
            </a:extLst>
          </p:cNvPr>
          <p:cNvSpPr>
            <a:spLocks noGrp="1"/>
          </p:cNvSpPr>
          <p:nvPr>
            <p:ph type="title"/>
          </p:nvPr>
        </p:nvSpPr>
        <p:spPr>
          <a:xfrm>
            <a:off x="314320" y="205979"/>
            <a:ext cx="8229600" cy="646331"/>
          </a:xfrm>
          <a:prstGeom prst="rect">
            <a:avLst/>
          </a:prstGeom>
        </p:spPr>
        <p:txBody>
          <a:bodyPr vert="horz" lIns="91440" tIns="45720" rIns="91440" bIns="45720" rtlCol="0" anchor="t" anchorCtr="0">
            <a:spAutoFit/>
          </a:bodyPr>
          <a:lstStyle/>
          <a:p>
            <a:r>
              <a:rPr lang="nb-NO" dirty="0"/>
              <a:t>Klikk for å redigere tittelstil</a:t>
            </a:r>
          </a:p>
        </p:txBody>
      </p:sp>
    </p:spTree>
    <p:extLst>
      <p:ext uri="{BB962C8B-B14F-4D97-AF65-F5344CB8AC3E}">
        <p14:creationId xmlns:p14="http://schemas.microsoft.com/office/powerpoint/2010/main" val="206001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7" name="Plassholder for lysbildenummer 5"/>
          <p:cNvSpPr>
            <a:spLocks noGrp="1"/>
          </p:cNvSpPr>
          <p:nvPr>
            <p:ph type="sldNum" sz="quarter" idx="12"/>
          </p:nvPr>
        </p:nvSpPr>
        <p:spPr>
          <a:xfrm>
            <a:off x="8241294" y="4815936"/>
            <a:ext cx="426966" cy="273844"/>
          </a:xfrm>
          <a:prstGeom prst="rect">
            <a:avLst/>
          </a:prstGeom>
        </p:spPr>
        <p:txBody>
          <a:bodyPr/>
          <a:lstStyle>
            <a:lvl1pPr>
              <a:defRPr sz="100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2982460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lysbildenummer 6"/>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37291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8" name="Tittel 1">
            <a:extLst>
              <a:ext uri="{FF2B5EF4-FFF2-40B4-BE49-F238E27FC236}">
                <a16:creationId xmlns:a16="http://schemas.microsoft.com/office/drawing/2014/main" id="{AEE93D7A-5A17-EC4F-B9C3-76C226D331B9}"/>
              </a:ext>
            </a:extLst>
          </p:cNvPr>
          <p:cNvSpPr>
            <a:spLocks noGrp="1"/>
          </p:cNvSpPr>
          <p:nvPr>
            <p:ph type="title"/>
          </p:nvPr>
        </p:nvSpPr>
        <p:spPr>
          <a:xfrm>
            <a:off x="280219" y="205979"/>
            <a:ext cx="8229600" cy="646331"/>
          </a:xfrm>
        </p:spPr>
        <p:txBody>
          <a:bodyPr/>
          <a:lstStyle>
            <a:lvl1pPr>
              <a:defRPr/>
            </a:lvl1pPr>
          </a:lstStyle>
          <a:p>
            <a:r>
              <a:rPr lang="nb-NO"/>
              <a:t>Klikk for å redigere tittelstil</a:t>
            </a:r>
          </a:p>
        </p:txBody>
      </p:sp>
      <p:sp>
        <p:nvSpPr>
          <p:cNvPr id="10" name="Plassholder for innhold 3">
            <a:extLst>
              <a:ext uri="{FF2B5EF4-FFF2-40B4-BE49-F238E27FC236}">
                <a16:creationId xmlns:a16="http://schemas.microsoft.com/office/drawing/2014/main" id="{535197FD-69E0-9640-999B-9975263423DC}"/>
              </a:ext>
            </a:extLst>
          </p:cNvPr>
          <p:cNvSpPr>
            <a:spLocks noGrp="1"/>
          </p:cNvSpPr>
          <p:nvPr>
            <p:ph sz="half" idx="2"/>
          </p:nvPr>
        </p:nvSpPr>
        <p:spPr>
          <a:xfrm>
            <a:off x="280219" y="1444342"/>
            <a:ext cx="4040188" cy="33636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1" name="Plassholder for tekst 4">
            <a:extLst>
              <a:ext uri="{FF2B5EF4-FFF2-40B4-BE49-F238E27FC236}">
                <a16:creationId xmlns:a16="http://schemas.microsoft.com/office/drawing/2014/main" id="{5FCFC815-88F1-F54D-931D-DFB06C53CCC1}"/>
              </a:ext>
            </a:extLst>
          </p:cNvPr>
          <p:cNvSpPr>
            <a:spLocks noGrp="1"/>
          </p:cNvSpPr>
          <p:nvPr>
            <p:ph type="body" sz="quarter" idx="3"/>
          </p:nvPr>
        </p:nvSpPr>
        <p:spPr>
          <a:xfrm>
            <a:off x="4468045" y="964522"/>
            <a:ext cx="4041775" cy="47982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a:t>Klikk for å redigere</a:t>
            </a:r>
          </a:p>
        </p:txBody>
      </p:sp>
      <p:sp>
        <p:nvSpPr>
          <p:cNvPr id="12" name="Plassholder for innhold 5">
            <a:extLst>
              <a:ext uri="{FF2B5EF4-FFF2-40B4-BE49-F238E27FC236}">
                <a16:creationId xmlns:a16="http://schemas.microsoft.com/office/drawing/2014/main" id="{09690C63-91BD-DF46-89B9-CE22FFC54125}"/>
              </a:ext>
            </a:extLst>
          </p:cNvPr>
          <p:cNvSpPr>
            <a:spLocks noGrp="1"/>
          </p:cNvSpPr>
          <p:nvPr>
            <p:ph sz="quarter" idx="4"/>
          </p:nvPr>
        </p:nvSpPr>
        <p:spPr>
          <a:xfrm>
            <a:off x="4468045" y="1444342"/>
            <a:ext cx="4041775" cy="33636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3" name="Plassholder for tekst 4">
            <a:extLst>
              <a:ext uri="{FF2B5EF4-FFF2-40B4-BE49-F238E27FC236}">
                <a16:creationId xmlns:a16="http://schemas.microsoft.com/office/drawing/2014/main" id="{FC862961-AFCA-7E4D-BB5E-885FA1C594D2}"/>
              </a:ext>
            </a:extLst>
          </p:cNvPr>
          <p:cNvSpPr>
            <a:spLocks noGrp="1"/>
          </p:cNvSpPr>
          <p:nvPr>
            <p:ph type="body" sz="quarter" idx="10"/>
          </p:nvPr>
        </p:nvSpPr>
        <p:spPr>
          <a:xfrm>
            <a:off x="280218" y="964521"/>
            <a:ext cx="4041775" cy="47982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a:t>Klikk for å redigere</a:t>
            </a:r>
          </a:p>
        </p:txBody>
      </p:sp>
    </p:spTree>
    <p:extLst>
      <p:ext uri="{BB962C8B-B14F-4D97-AF65-F5344CB8AC3E}">
        <p14:creationId xmlns:p14="http://schemas.microsoft.com/office/powerpoint/2010/main" val="70223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5" name="Plassholder for lysbildenummer 4"/>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3172249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4" name="Plassholder for lysbildenummer 3"/>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64971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a:t>Klikk for å redigere tittelstil</a:t>
            </a:r>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7" name="Plassholder for lysbildenummer 6"/>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59648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7" name="Plassholder for lysbildenummer 6"/>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353223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314320" y="205979"/>
            <a:ext cx="8229600" cy="646331"/>
          </a:xfrm>
          <a:prstGeom prst="rect">
            <a:avLst/>
          </a:prstGeom>
        </p:spPr>
        <p:txBody>
          <a:bodyPr vert="horz" lIns="91440" tIns="45720" rIns="91440" bIns="45720" rtlCol="0" anchor="t" anchorCtr="0">
            <a:spAutoFit/>
          </a:bodyPr>
          <a:lstStyle/>
          <a:p>
            <a:r>
              <a:rPr lang="nb-NO" dirty="0"/>
              <a:t>Klikk for å redigere tittelstil</a:t>
            </a:r>
          </a:p>
        </p:txBody>
      </p:sp>
      <p:sp>
        <p:nvSpPr>
          <p:cNvPr id="3" name="Plassholder for tekst 2"/>
          <p:cNvSpPr>
            <a:spLocks noGrp="1"/>
          </p:cNvSpPr>
          <p:nvPr>
            <p:ph type="body" idx="1"/>
          </p:nvPr>
        </p:nvSpPr>
        <p:spPr>
          <a:xfrm>
            <a:off x="314320" y="946768"/>
            <a:ext cx="8229600" cy="3647855"/>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lysbildenummer 5"/>
          <p:cNvSpPr>
            <a:spLocks noGrp="1"/>
          </p:cNvSpPr>
          <p:nvPr>
            <p:ph type="sldNum" sz="quarter" idx="4"/>
          </p:nvPr>
        </p:nvSpPr>
        <p:spPr>
          <a:xfrm>
            <a:off x="8241294" y="4815936"/>
            <a:ext cx="426966" cy="273844"/>
          </a:xfrm>
          <a:prstGeom prst="rect">
            <a:avLst/>
          </a:prstGeom>
        </p:spPr>
        <p:txBody>
          <a:bodyPr/>
          <a:lstStyle>
            <a:lvl1pPr>
              <a:defRPr sz="1000"/>
            </a:lvl1pPr>
          </a:lstStyle>
          <a:p>
            <a:pPr algn="r"/>
            <a:fld id="{91853A39-49B3-554A-AE82-85611CEBD8E3}" type="slidenum">
              <a:rPr lang="nb-NO" smtClean="0">
                <a:latin typeface="Arial"/>
                <a:cs typeface="Arial"/>
              </a:rPr>
              <a:pPr algn="r"/>
              <a:t>‹#›</a:t>
            </a:fld>
            <a:endParaRPr lang="nb-NO" dirty="0">
              <a:latin typeface="Arial"/>
              <a:cs typeface="Arial"/>
            </a:endParaRPr>
          </a:p>
        </p:txBody>
      </p:sp>
      <p:pic>
        <p:nvPicPr>
          <p:cNvPr id="9" name="Bilde 8">
            <a:extLst>
              <a:ext uri="{FF2B5EF4-FFF2-40B4-BE49-F238E27FC236}">
                <a16:creationId xmlns:a16="http://schemas.microsoft.com/office/drawing/2014/main" id="{EC151788-4963-A348-A694-628F9AEA45FA}"/>
              </a:ext>
            </a:extLst>
          </p:cNvPr>
          <p:cNvPicPr>
            <a:picLocks noChangeAspect="1"/>
          </p:cNvPicPr>
          <p:nvPr userDrawn="1"/>
        </p:nvPicPr>
        <p:blipFill>
          <a:blip r:embed="rId13"/>
          <a:stretch>
            <a:fillRect/>
          </a:stretch>
        </p:blipFill>
        <p:spPr>
          <a:xfrm>
            <a:off x="425115" y="4785586"/>
            <a:ext cx="2693470" cy="247457"/>
          </a:xfrm>
          <a:prstGeom prst="rect">
            <a:avLst/>
          </a:prstGeom>
        </p:spPr>
      </p:pic>
    </p:spTree>
    <p:extLst>
      <p:ext uri="{BB962C8B-B14F-4D97-AF65-F5344CB8AC3E}">
        <p14:creationId xmlns:p14="http://schemas.microsoft.com/office/powerpoint/2010/main" val="577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36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714EA05B-DC29-9A49-9E07-BD359950FFCC}"/>
              </a:ext>
            </a:extLst>
          </p:cNvPr>
          <p:cNvSpPr/>
          <p:nvPr/>
        </p:nvSpPr>
        <p:spPr>
          <a:xfrm>
            <a:off x="0" y="0"/>
            <a:ext cx="9144000" cy="51435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3" name="Tittel 1">
            <a:extLst>
              <a:ext uri="{FF2B5EF4-FFF2-40B4-BE49-F238E27FC236}">
                <a16:creationId xmlns:a16="http://schemas.microsoft.com/office/drawing/2014/main" id="{348DDC63-D03F-4E4B-B5C0-63C3F1A3BC59}"/>
              </a:ext>
            </a:extLst>
          </p:cNvPr>
          <p:cNvSpPr>
            <a:spLocks noGrp="1"/>
          </p:cNvSpPr>
          <p:nvPr>
            <p:ph type="ctrTitle"/>
          </p:nvPr>
        </p:nvSpPr>
        <p:spPr>
          <a:xfrm>
            <a:off x="514954" y="1707334"/>
            <a:ext cx="8114088" cy="461665"/>
          </a:xfrm>
        </p:spPr>
        <p:txBody>
          <a:bodyPr/>
          <a:lstStyle/>
          <a:p>
            <a:r>
              <a:rPr lang="en-US" sz="2400" dirty="0">
                <a:solidFill>
                  <a:schemeClr val="bg1"/>
                </a:solidFill>
              </a:rPr>
              <a:t>Adaptive sampling of ocean fronts with multiple AUVs</a:t>
            </a:r>
          </a:p>
        </p:txBody>
      </p:sp>
      <p:sp>
        <p:nvSpPr>
          <p:cNvPr id="14" name="Undertittel 2">
            <a:extLst>
              <a:ext uri="{FF2B5EF4-FFF2-40B4-BE49-F238E27FC236}">
                <a16:creationId xmlns:a16="http://schemas.microsoft.com/office/drawing/2014/main" id="{88B19D96-02F0-DB47-BCCF-7D70761C2646}"/>
              </a:ext>
            </a:extLst>
          </p:cNvPr>
          <p:cNvSpPr>
            <a:spLocks noGrp="1"/>
          </p:cNvSpPr>
          <p:nvPr>
            <p:ph type="subTitle" idx="1"/>
          </p:nvPr>
        </p:nvSpPr>
        <p:spPr>
          <a:xfrm>
            <a:off x="514953" y="2376945"/>
            <a:ext cx="8114089" cy="2555663"/>
          </a:xfrm>
        </p:spPr>
        <p:txBody>
          <a:bodyPr>
            <a:normAutofit fontScale="92500" lnSpcReduction="10000"/>
          </a:bodyPr>
          <a:lstStyle/>
          <a:p>
            <a:pPr algn="ctr">
              <a:lnSpc>
                <a:spcPct val="170000"/>
              </a:lnSpc>
            </a:pPr>
            <a:r>
              <a:rPr lang="en-US" dirty="0">
                <a:solidFill>
                  <a:schemeClr val="bg1">
                    <a:lumMod val="85000"/>
                  </a:schemeClr>
                </a:solidFill>
              </a:rPr>
              <a:t>Ph.D. Candidate: Yaolin Ge </a:t>
            </a:r>
          </a:p>
          <a:p>
            <a:pPr algn="ctr">
              <a:lnSpc>
                <a:spcPct val="170000"/>
              </a:lnSpc>
            </a:pPr>
            <a:r>
              <a:rPr lang="en-US" dirty="0">
                <a:solidFill>
                  <a:schemeClr val="bg1">
                    <a:lumMod val="85000"/>
                  </a:schemeClr>
                </a:solidFill>
              </a:rPr>
              <a:t>Date of the trial lecture: 2024-05-08</a:t>
            </a:r>
          </a:p>
          <a:p>
            <a:pPr algn="ctr">
              <a:lnSpc>
                <a:spcPct val="170000"/>
              </a:lnSpc>
            </a:pPr>
            <a:r>
              <a:rPr lang="en-US" dirty="0">
                <a:solidFill>
                  <a:schemeClr val="bg1">
                    <a:lumMod val="85000"/>
                  </a:schemeClr>
                </a:solidFill>
              </a:rPr>
              <a:t>Department of Mathematical Sciences</a:t>
            </a:r>
          </a:p>
          <a:p>
            <a:pPr algn="ctr">
              <a:lnSpc>
                <a:spcPct val="170000"/>
              </a:lnSpc>
            </a:pPr>
            <a:r>
              <a:rPr lang="en-US" dirty="0">
                <a:solidFill>
                  <a:schemeClr val="bg1">
                    <a:lumMod val="85000"/>
                  </a:schemeClr>
                </a:solidFill>
              </a:rPr>
              <a:t>Faculty of Information Technology and Electrical Engineering</a:t>
            </a:r>
          </a:p>
          <a:p>
            <a:pPr algn="ctr">
              <a:lnSpc>
                <a:spcPct val="170000"/>
              </a:lnSpc>
            </a:pPr>
            <a:endParaRPr lang="en-US" dirty="0">
              <a:solidFill>
                <a:schemeClr val="bg1">
                  <a:lumMod val="85000"/>
                </a:schemeClr>
              </a:solidFill>
            </a:endParaRPr>
          </a:p>
        </p:txBody>
      </p:sp>
      <p:pic>
        <p:nvPicPr>
          <p:cNvPr id="16" name="Bilde 15">
            <a:extLst>
              <a:ext uri="{FF2B5EF4-FFF2-40B4-BE49-F238E27FC236}">
                <a16:creationId xmlns:a16="http://schemas.microsoft.com/office/drawing/2014/main" id="{A71F1799-6D83-B042-96E3-C1F8A01F93BE}"/>
              </a:ext>
            </a:extLst>
          </p:cNvPr>
          <p:cNvPicPr>
            <a:picLocks noChangeAspect="1"/>
          </p:cNvPicPr>
          <p:nvPr/>
        </p:nvPicPr>
        <p:blipFill>
          <a:blip r:embed="rId3"/>
          <a:stretch>
            <a:fillRect/>
          </a:stretch>
        </p:blipFill>
        <p:spPr>
          <a:xfrm>
            <a:off x="1868819" y="325453"/>
            <a:ext cx="5406359" cy="504325"/>
          </a:xfrm>
          <a:prstGeom prst="rect">
            <a:avLst/>
          </a:prstGeom>
        </p:spPr>
      </p:pic>
      <p:sp>
        <p:nvSpPr>
          <p:cNvPr id="2" name="Tittel 1">
            <a:extLst>
              <a:ext uri="{FF2B5EF4-FFF2-40B4-BE49-F238E27FC236}">
                <a16:creationId xmlns:a16="http://schemas.microsoft.com/office/drawing/2014/main" id="{F397865D-6460-2CF4-3EC8-B77D74DE27DB}"/>
              </a:ext>
            </a:extLst>
          </p:cNvPr>
          <p:cNvSpPr txBox="1">
            <a:spLocks/>
          </p:cNvSpPr>
          <p:nvPr/>
        </p:nvSpPr>
        <p:spPr>
          <a:xfrm>
            <a:off x="514953" y="1037723"/>
            <a:ext cx="8114088" cy="461665"/>
          </a:xfrm>
          <a:prstGeom prst="rect">
            <a:avLst/>
          </a:prstGeom>
        </p:spPr>
        <p:txBody>
          <a:bodyPr vert="horz" lIns="91440" tIns="45720" rIns="91440" bIns="45720" rtlCol="0" anchor="t" anchorCtr="0">
            <a:sp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pPr algn="ctr"/>
            <a:r>
              <a:rPr lang="en-US" sz="2400" dirty="0">
                <a:solidFill>
                  <a:schemeClr val="bg1"/>
                </a:solidFill>
              </a:rPr>
              <a:t>Trial lecture</a:t>
            </a:r>
          </a:p>
        </p:txBody>
      </p:sp>
    </p:spTree>
    <p:extLst>
      <p:ext uri="{BB962C8B-B14F-4D97-AF65-F5344CB8AC3E}">
        <p14:creationId xmlns:p14="http://schemas.microsoft.com/office/powerpoint/2010/main" val="324310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ECFFD0-E7DD-4AFD-CA15-650C470BCBF3}"/>
              </a:ext>
            </a:extLst>
          </p:cNvPr>
          <p:cNvSpPr>
            <a:spLocks noGrp="1"/>
          </p:cNvSpPr>
          <p:nvPr>
            <p:ph idx="1"/>
          </p:nvPr>
        </p:nvSpPr>
        <p:spPr/>
        <p:txBody>
          <a:bodyPr/>
          <a:lstStyle/>
          <a:p>
            <a:r>
              <a:rPr lang="en-GB" dirty="0"/>
              <a:t>High Spatial and Temporal Resolution</a:t>
            </a:r>
          </a:p>
          <a:p>
            <a:r>
              <a:rPr lang="en-GB" dirty="0"/>
              <a:t>Adaptive Sampling Capabilities</a:t>
            </a:r>
          </a:p>
          <a:p>
            <a:r>
              <a:rPr lang="en-GB" dirty="0"/>
              <a:t>Cost Efficiency</a:t>
            </a:r>
          </a:p>
          <a:p>
            <a:r>
              <a:rPr lang="en-GB" dirty="0"/>
              <a:t>Access to Remote and Harsh Environments</a:t>
            </a:r>
          </a:p>
        </p:txBody>
      </p:sp>
      <p:sp>
        <p:nvSpPr>
          <p:cNvPr id="3" name="Title 2">
            <a:extLst>
              <a:ext uri="{FF2B5EF4-FFF2-40B4-BE49-F238E27FC236}">
                <a16:creationId xmlns:a16="http://schemas.microsoft.com/office/drawing/2014/main" id="{7CFDEEB4-FEA7-99F8-4558-4C5D7FCEDE7C}"/>
              </a:ext>
            </a:extLst>
          </p:cNvPr>
          <p:cNvSpPr>
            <a:spLocks noGrp="1"/>
          </p:cNvSpPr>
          <p:nvPr>
            <p:ph type="title"/>
          </p:nvPr>
        </p:nvSpPr>
        <p:spPr/>
        <p:txBody>
          <a:bodyPr/>
          <a:lstStyle/>
          <a:p>
            <a:r>
              <a:rPr lang="en-NO" dirty="0"/>
              <a:t>Why AUV?</a:t>
            </a:r>
          </a:p>
        </p:txBody>
      </p:sp>
    </p:spTree>
    <p:extLst>
      <p:ext uri="{BB962C8B-B14F-4D97-AF65-F5344CB8AC3E}">
        <p14:creationId xmlns:p14="http://schemas.microsoft.com/office/powerpoint/2010/main" val="235278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C30B8-08A6-D1F9-8902-9B65A2DFA2E9}"/>
              </a:ext>
            </a:extLst>
          </p:cNvPr>
          <p:cNvSpPr>
            <a:spLocks noGrp="1"/>
          </p:cNvSpPr>
          <p:nvPr>
            <p:ph idx="1"/>
          </p:nvPr>
        </p:nvSpPr>
        <p:spPr/>
        <p:txBody>
          <a:bodyPr>
            <a:normAutofit fontScale="92500" lnSpcReduction="10000"/>
          </a:bodyPr>
          <a:lstStyle/>
          <a:p>
            <a:pPr marL="0" indent="0">
              <a:buNone/>
            </a:pPr>
            <a:r>
              <a:rPr lang="en-GB" dirty="0"/>
              <a:t>Definition</a:t>
            </a:r>
          </a:p>
          <a:p>
            <a:r>
              <a:rPr lang="en-GB" sz="1700" dirty="0"/>
              <a:t>Dynamically adjusting the data collection strategy based on real-time data. </a:t>
            </a:r>
          </a:p>
          <a:p>
            <a:r>
              <a:rPr lang="en-GB" sz="1700" dirty="0"/>
              <a:t>Optimizes resource use and improves data relevance.</a:t>
            </a:r>
          </a:p>
          <a:p>
            <a:pPr marL="0" indent="0">
              <a:buNone/>
            </a:pPr>
            <a:endParaRPr lang="en-GB" sz="1700" dirty="0"/>
          </a:p>
          <a:p>
            <a:pPr marL="0" indent="0">
              <a:buNone/>
            </a:pPr>
            <a:r>
              <a:rPr lang="en-NO" dirty="0"/>
              <a:t>Key features</a:t>
            </a:r>
          </a:p>
          <a:p>
            <a:pPr>
              <a:buFont typeface="Arial" panose="020B0604020202020204" pitchFamily="34" charset="0"/>
              <a:buChar char="•"/>
            </a:pPr>
            <a:r>
              <a:rPr lang="en-GB" sz="1700" dirty="0"/>
              <a:t>Real-time Data Analysis</a:t>
            </a:r>
          </a:p>
          <a:p>
            <a:pPr>
              <a:buFont typeface="Arial" panose="020B0604020202020204" pitchFamily="34" charset="0"/>
              <a:buChar char="•"/>
            </a:pPr>
            <a:r>
              <a:rPr lang="en-GB" sz="1700" dirty="0"/>
              <a:t>Dynamic Decision-Making</a:t>
            </a:r>
          </a:p>
          <a:p>
            <a:pPr>
              <a:buFont typeface="Arial" panose="020B0604020202020204" pitchFamily="34" charset="0"/>
              <a:buChar char="•"/>
            </a:pPr>
            <a:r>
              <a:rPr lang="en-GB" sz="1700" dirty="0"/>
              <a:t>Efficient Resource Use</a:t>
            </a:r>
            <a:endParaRPr lang="en-NO" sz="1700" dirty="0"/>
          </a:p>
          <a:p>
            <a:pPr marL="0" indent="0">
              <a:buNone/>
            </a:pPr>
            <a:endParaRPr lang="en-NO" dirty="0"/>
          </a:p>
          <a:p>
            <a:pPr marL="0" indent="0">
              <a:buNone/>
            </a:pPr>
            <a:r>
              <a:rPr lang="en-NO" dirty="0"/>
              <a:t>Advantages? </a:t>
            </a:r>
          </a:p>
          <a:p>
            <a:pPr>
              <a:buFont typeface="Arial" panose="020B0604020202020204" pitchFamily="34" charset="0"/>
              <a:buChar char="•"/>
            </a:pPr>
            <a:r>
              <a:rPr lang="en-NO" sz="1700" dirty="0"/>
              <a:t>Efficiency</a:t>
            </a:r>
          </a:p>
          <a:p>
            <a:pPr>
              <a:buFont typeface="Arial" panose="020B0604020202020204" pitchFamily="34" charset="0"/>
              <a:buChar char="•"/>
            </a:pPr>
            <a:r>
              <a:rPr lang="en-GB" sz="1700" dirty="0"/>
              <a:t>C</a:t>
            </a:r>
            <a:r>
              <a:rPr lang="en-NO" sz="1700" dirty="0"/>
              <a:t>omplex environment suitability </a:t>
            </a:r>
          </a:p>
        </p:txBody>
      </p:sp>
      <p:sp>
        <p:nvSpPr>
          <p:cNvPr id="3" name="Title 2">
            <a:extLst>
              <a:ext uri="{FF2B5EF4-FFF2-40B4-BE49-F238E27FC236}">
                <a16:creationId xmlns:a16="http://schemas.microsoft.com/office/drawing/2014/main" id="{D2D5A2D0-DA06-7FE4-2BB2-FD46163E59F3}"/>
              </a:ext>
            </a:extLst>
          </p:cNvPr>
          <p:cNvSpPr>
            <a:spLocks noGrp="1"/>
          </p:cNvSpPr>
          <p:nvPr>
            <p:ph type="title"/>
          </p:nvPr>
        </p:nvSpPr>
        <p:spPr/>
        <p:txBody>
          <a:bodyPr/>
          <a:lstStyle/>
          <a:p>
            <a:r>
              <a:rPr lang="en-NO" dirty="0"/>
              <a:t>Adaptive sampling</a:t>
            </a:r>
          </a:p>
        </p:txBody>
      </p:sp>
    </p:spTree>
    <p:extLst>
      <p:ext uri="{BB962C8B-B14F-4D97-AF65-F5344CB8AC3E}">
        <p14:creationId xmlns:p14="http://schemas.microsoft.com/office/powerpoint/2010/main" val="1776763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A2C733-7D5E-3D46-6B05-E34CC4E27814}"/>
              </a:ext>
            </a:extLst>
          </p:cNvPr>
          <p:cNvSpPr>
            <a:spLocks noGrp="1"/>
          </p:cNvSpPr>
          <p:nvPr>
            <p:ph idx="1"/>
          </p:nvPr>
        </p:nvSpPr>
        <p:spPr/>
        <p:txBody>
          <a:bodyPr/>
          <a:lstStyle/>
          <a:p>
            <a:r>
              <a:rPr lang="en-NO" dirty="0"/>
              <a:t>Environmental factors</a:t>
            </a:r>
          </a:p>
          <a:p>
            <a:pPr lvl="1"/>
            <a:r>
              <a:rPr lang="en-GB" dirty="0"/>
              <a:t>U</a:t>
            </a:r>
            <a:r>
              <a:rPr lang="en-NO" dirty="0"/>
              <a:t>npredictable currents and turbulence</a:t>
            </a:r>
          </a:p>
          <a:p>
            <a:pPr lvl="1"/>
            <a:r>
              <a:rPr lang="en-GB" dirty="0"/>
              <a:t>D</a:t>
            </a:r>
            <a:r>
              <a:rPr lang="en-NO" dirty="0"/>
              <a:t>ynamic and complex environment</a:t>
            </a:r>
          </a:p>
          <a:p>
            <a:r>
              <a:rPr lang="en-NO" dirty="0"/>
              <a:t>Technical challenges</a:t>
            </a:r>
          </a:p>
          <a:p>
            <a:pPr lvl="1"/>
            <a:r>
              <a:rPr lang="en-GB" dirty="0"/>
              <a:t>N</a:t>
            </a:r>
            <a:r>
              <a:rPr lang="en-NO" dirty="0"/>
              <a:t>avigation and localization in underwater</a:t>
            </a:r>
          </a:p>
          <a:p>
            <a:pPr lvl="1"/>
            <a:r>
              <a:rPr lang="en-GB" dirty="0"/>
              <a:t>D</a:t>
            </a:r>
            <a:r>
              <a:rPr lang="en-NO" dirty="0"/>
              <a:t>ata transmission and coordination</a:t>
            </a:r>
          </a:p>
        </p:txBody>
      </p:sp>
      <p:sp>
        <p:nvSpPr>
          <p:cNvPr id="3" name="Title 2">
            <a:extLst>
              <a:ext uri="{FF2B5EF4-FFF2-40B4-BE49-F238E27FC236}">
                <a16:creationId xmlns:a16="http://schemas.microsoft.com/office/drawing/2014/main" id="{B3481F46-6D57-4DC6-1EB3-72431CDC9604}"/>
              </a:ext>
            </a:extLst>
          </p:cNvPr>
          <p:cNvSpPr>
            <a:spLocks noGrp="1"/>
          </p:cNvSpPr>
          <p:nvPr>
            <p:ph type="title"/>
          </p:nvPr>
        </p:nvSpPr>
        <p:spPr/>
        <p:txBody>
          <a:bodyPr/>
          <a:lstStyle/>
          <a:p>
            <a:r>
              <a:rPr lang="en-NO" dirty="0"/>
              <a:t>Challenges in oceanfront sampling</a:t>
            </a:r>
          </a:p>
        </p:txBody>
      </p:sp>
    </p:spTree>
    <p:extLst>
      <p:ext uri="{BB962C8B-B14F-4D97-AF65-F5344CB8AC3E}">
        <p14:creationId xmlns:p14="http://schemas.microsoft.com/office/powerpoint/2010/main" val="3525389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2AA268-82AB-493E-2989-B3DAC8B47E02}"/>
              </a:ext>
            </a:extLst>
          </p:cNvPr>
          <p:cNvSpPr>
            <a:spLocks noGrp="1"/>
          </p:cNvSpPr>
          <p:nvPr>
            <p:ph idx="1"/>
          </p:nvPr>
        </p:nvSpPr>
        <p:spPr/>
        <p:txBody>
          <a:bodyPr/>
          <a:lstStyle/>
          <a:p>
            <a:r>
              <a:rPr lang="en-NO" dirty="0"/>
              <a:t>Coordination and control strategies</a:t>
            </a:r>
          </a:p>
          <a:p>
            <a:pPr lvl="1"/>
            <a:r>
              <a:rPr lang="en-GB" dirty="0"/>
              <a:t>S</a:t>
            </a:r>
            <a:r>
              <a:rPr lang="en-NO" dirty="0"/>
              <a:t>warm intelligence and decentralized control</a:t>
            </a:r>
          </a:p>
          <a:p>
            <a:pPr lvl="1"/>
            <a:r>
              <a:rPr lang="en-GB" dirty="0"/>
              <a:t>P</a:t>
            </a:r>
            <a:r>
              <a:rPr lang="en-NO" dirty="0"/>
              <a:t>re-programmed routes vs. dynamic programming </a:t>
            </a:r>
          </a:p>
          <a:p>
            <a:r>
              <a:rPr lang="en-GB" dirty="0"/>
              <a:t>C</a:t>
            </a:r>
            <a:r>
              <a:rPr lang="en-NO" dirty="0"/>
              <a:t>ommunication and </a:t>
            </a:r>
            <a:r>
              <a:rPr lang="en-GB" dirty="0"/>
              <a:t>C</a:t>
            </a:r>
            <a:r>
              <a:rPr lang="en-NO" dirty="0"/>
              <a:t>ollaboration</a:t>
            </a:r>
          </a:p>
          <a:p>
            <a:pPr lvl="1"/>
            <a:r>
              <a:rPr lang="en-GB" dirty="0"/>
              <a:t>U</a:t>
            </a:r>
            <a:r>
              <a:rPr lang="en-NO" dirty="0"/>
              <a:t>nderwater communication</a:t>
            </a:r>
          </a:p>
          <a:p>
            <a:pPr lvl="1"/>
            <a:r>
              <a:rPr lang="en-GB" dirty="0"/>
              <a:t>R</a:t>
            </a:r>
            <a:r>
              <a:rPr lang="en-NO" dirty="0"/>
              <a:t>eal-time data sharing </a:t>
            </a:r>
          </a:p>
        </p:txBody>
      </p:sp>
      <p:sp>
        <p:nvSpPr>
          <p:cNvPr id="3" name="Title 2">
            <a:extLst>
              <a:ext uri="{FF2B5EF4-FFF2-40B4-BE49-F238E27FC236}">
                <a16:creationId xmlns:a16="http://schemas.microsoft.com/office/drawing/2014/main" id="{4B67E503-9D2A-875B-BA72-54A79671E779}"/>
              </a:ext>
            </a:extLst>
          </p:cNvPr>
          <p:cNvSpPr>
            <a:spLocks noGrp="1"/>
          </p:cNvSpPr>
          <p:nvPr>
            <p:ph type="title"/>
          </p:nvPr>
        </p:nvSpPr>
        <p:spPr/>
        <p:txBody>
          <a:bodyPr/>
          <a:lstStyle/>
          <a:p>
            <a:r>
              <a:rPr lang="en-NO" dirty="0"/>
              <a:t>Benefits of using multiple AUVs</a:t>
            </a:r>
          </a:p>
        </p:txBody>
      </p:sp>
    </p:spTree>
    <p:extLst>
      <p:ext uri="{BB962C8B-B14F-4D97-AF65-F5344CB8AC3E}">
        <p14:creationId xmlns:p14="http://schemas.microsoft.com/office/powerpoint/2010/main" val="3428732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2AA268-82AB-493E-2989-B3DAC8B47E02}"/>
              </a:ext>
            </a:extLst>
          </p:cNvPr>
          <p:cNvSpPr>
            <a:spLocks noGrp="1"/>
          </p:cNvSpPr>
          <p:nvPr>
            <p:ph idx="1"/>
          </p:nvPr>
        </p:nvSpPr>
        <p:spPr/>
        <p:txBody>
          <a:bodyPr/>
          <a:lstStyle/>
          <a:p>
            <a:r>
              <a:rPr lang="en-NO" dirty="0"/>
              <a:t>Different control strategies</a:t>
            </a:r>
          </a:p>
          <a:p>
            <a:r>
              <a:rPr lang="en-GB" dirty="0"/>
              <a:t>D</a:t>
            </a:r>
            <a:r>
              <a:rPr lang="en-NO" dirty="0"/>
              <a:t>ifferent communication strategies</a:t>
            </a:r>
          </a:p>
          <a:p>
            <a:r>
              <a:rPr lang="en-GB" dirty="0"/>
              <a:t>D</a:t>
            </a:r>
            <a:r>
              <a:rPr lang="en-NO" dirty="0"/>
              <a:t>ifferent targeting strategies</a:t>
            </a:r>
          </a:p>
          <a:p>
            <a:endParaRPr lang="en-NO" dirty="0"/>
          </a:p>
        </p:txBody>
      </p:sp>
      <p:sp>
        <p:nvSpPr>
          <p:cNvPr id="3" name="Title 2">
            <a:extLst>
              <a:ext uri="{FF2B5EF4-FFF2-40B4-BE49-F238E27FC236}">
                <a16:creationId xmlns:a16="http://schemas.microsoft.com/office/drawing/2014/main" id="{4B67E503-9D2A-875B-BA72-54A79671E779}"/>
              </a:ext>
            </a:extLst>
          </p:cNvPr>
          <p:cNvSpPr>
            <a:spLocks noGrp="1"/>
          </p:cNvSpPr>
          <p:nvPr>
            <p:ph type="title"/>
          </p:nvPr>
        </p:nvSpPr>
        <p:spPr/>
        <p:txBody>
          <a:bodyPr/>
          <a:lstStyle/>
          <a:p>
            <a:r>
              <a:rPr lang="en-NO" dirty="0"/>
              <a:t>Case studies</a:t>
            </a:r>
          </a:p>
        </p:txBody>
      </p:sp>
    </p:spTree>
    <p:extLst>
      <p:ext uri="{BB962C8B-B14F-4D97-AF65-F5344CB8AC3E}">
        <p14:creationId xmlns:p14="http://schemas.microsoft.com/office/powerpoint/2010/main" val="2789313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E5AC9F-9004-F578-4E47-979F9AB8D443}"/>
              </a:ext>
            </a:extLst>
          </p:cNvPr>
          <p:cNvPicPr>
            <a:picLocks noChangeAspect="1"/>
          </p:cNvPicPr>
          <p:nvPr/>
        </p:nvPicPr>
        <p:blipFill>
          <a:blip r:embed="rId2"/>
          <a:stretch>
            <a:fillRect/>
          </a:stretch>
        </p:blipFill>
        <p:spPr>
          <a:xfrm>
            <a:off x="682047" y="922492"/>
            <a:ext cx="7494146" cy="3672131"/>
          </a:xfrm>
          <a:prstGeom prst="rect">
            <a:avLst/>
          </a:prstGeom>
          <a:noFill/>
        </p:spPr>
      </p:pic>
      <p:sp>
        <p:nvSpPr>
          <p:cNvPr id="3" name="Title 2">
            <a:extLst>
              <a:ext uri="{FF2B5EF4-FFF2-40B4-BE49-F238E27FC236}">
                <a16:creationId xmlns:a16="http://schemas.microsoft.com/office/drawing/2014/main" id="{0E1F56B4-DD9F-D4C9-D441-E4E6AE8CCCD6}"/>
              </a:ext>
            </a:extLst>
          </p:cNvPr>
          <p:cNvSpPr>
            <a:spLocks noGrp="1"/>
          </p:cNvSpPr>
          <p:nvPr>
            <p:ph type="title"/>
          </p:nvPr>
        </p:nvSpPr>
        <p:spPr>
          <a:xfrm>
            <a:off x="314320" y="205979"/>
            <a:ext cx="8229600" cy="646331"/>
          </a:xfrm>
        </p:spPr>
        <p:txBody>
          <a:bodyPr anchor="t">
            <a:normAutofit/>
          </a:bodyPr>
          <a:lstStyle/>
          <a:p>
            <a:r>
              <a:rPr lang="en-NO" dirty="0"/>
              <a:t>Case study I - Control of multi-AUVs</a:t>
            </a:r>
          </a:p>
        </p:txBody>
      </p:sp>
    </p:spTree>
    <p:extLst>
      <p:ext uri="{BB962C8B-B14F-4D97-AF65-F5344CB8AC3E}">
        <p14:creationId xmlns:p14="http://schemas.microsoft.com/office/powerpoint/2010/main" val="3849897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8C8C3A-0256-EE02-32BF-441310413E4E}"/>
              </a:ext>
            </a:extLst>
          </p:cNvPr>
          <p:cNvSpPr>
            <a:spLocks noGrp="1"/>
          </p:cNvSpPr>
          <p:nvPr>
            <p:ph idx="1"/>
          </p:nvPr>
        </p:nvSpPr>
        <p:spPr/>
        <p:txBody>
          <a:bodyPr/>
          <a:lstStyle/>
          <a:p>
            <a:endParaRPr lang="en-NO" dirty="0"/>
          </a:p>
        </p:txBody>
      </p:sp>
      <p:sp>
        <p:nvSpPr>
          <p:cNvPr id="3" name="Title 2">
            <a:extLst>
              <a:ext uri="{FF2B5EF4-FFF2-40B4-BE49-F238E27FC236}">
                <a16:creationId xmlns:a16="http://schemas.microsoft.com/office/drawing/2014/main" id="{D78C3661-68AF-15A9-C4B8-45D324707162}"/>
              </a:ext>
            </a:extLst>
          </p:cNvPr>
          <p:cNvSpPr>
            <a:spLocks noGrp="1"/>
          </p:cNvSpPr>
          <p:nvPr>
            <p:ph type="title"/>
          </p:nvPr>
        </p:nvSpPr>
        <p:spPr/>
        <p:txBody>
          <a:bodyPr/>
          <a:lstStyle/>
          <a:p>
            <a:r>
              <a:rPr lang="en-NO" dirty="0"/>
              <a:t>Case study I - VBAP</a:t>
            </a:r>
          </a:p>
        </p:txBody>
      </p:sp>
      <p:pic>
        <p:nvPicPr>
          <p:cNvPr id="4" name="Picture 3">
            <a:extLst>
              <a:ext uri="{FF2B5EF4-FFF2-40B4-BE49-F238E27FC236}">
                <a16:creationId xmlns:a16="http://schemas.microsoft.com/office/drawing/2014/main" id="{4210756D-8533-3F15-8594-01FC3A6DD337}"/>
              </a:ext>
            </a:extLst>
          </p:cNvPr>
          <p:cNvPicPr>
            <a:picLocks noChangeAspect="1"/>
          </p:cNvPicPr>
          <p:nvPr/>
        </p:nvPicPr>
        <p:blipFill rotWithShape="1">
          <a:blip r:embed="rId2"/>
          <a:srcRect l="30269" t="5215" r="10960" b="10173"/>
          <a:stretch/>
        </p:blipFill>
        <p:spPr>
          <a:xfrm>
            <a:off x="314320" y="1113991"/>
            <a:ext cx="3065929" cy="3107018"/>
          </a:xfrm>
          <a:prstGeom prst="rect">
            <a:avLst/>
          </a:prstGeom>
        </p:spPr>
      </p:pic>
      <p:pic>
        <p:nvPicPr>
          <p:cNvPr id="5" name="Picture 4">
            <a:extLst>
              <a:ext uri="{FF2B5EF4-FFF2-40B4-BE49-F238E27FC236}">
                <a16:creationId xmlns:a16="http://schemas.microsoft.com/office/drawing/2014/main" id="{D7454EFB-0337-290B-310E-EE62CB9555C5}"/>
              </a:ext>
            </a:extLst>
          </p:cNvPr>
          <p:cNvPicPr>
            <a:picLocks noChangeAspect="1"/>
          </p:cNvPicPr>
          <p:nvPr/>
        </p:nvPicPr>
        <p:blipFill>
          <a:blip r:embed="rId3"/>
          <a:stretch>
            <a:fillRect/>
          </a:stretch>
        </p:blipFill>
        <p:spPr>
          <a:xfrm>
            <a:off x="3543567" y="1113991"/>
            <a:ext cx="5054792" cy="1071156"/>
          </a:xfrm>
          <a:prstGeom prst="rect">
            <a:avLst/>
          </a:prstGeom>
        </p:spPr>
      </p:pic>
      <p:pic>
        <p:nvPicPr>
          <p:cNvPr id="6" name="Picture 5">
            <a:extLst>
              <a:ext uri="{FF2B5EF4-FFF2-40B4-BE49-F238E27FC236}">
                <a16:creationId xmlns:a16="http://schemas.microsoft.com/office/drawing/2014/main" id="{0426929C-8941-FFD5-FDE8-2E9009AC507A}"/>
              </a:ext>
            </a:extLst>
          </p:cNvPr>
          <p:cNvPicPr>
            <a:picLocks noChangeAspect="1"/>
          </p:cNvPicPr>
          <p:nvPr/>
        </p:nvPicPr>
        <p:blipFill>
          <a:blip r:embed="rId4"/>
          <a:stretch>
            <a:fillRect/>
          </a:stretch>
        </p:blipFill>
        <p:spPr>
          <a:xfrm>
            <a:off x="3604975" y="2255329"/>
            <a:ext cx="4639684" cy="747788"/>
          </a:xfrm>
          <a:prstGeom prst="rect">
            <a:avLst/>
          </a:prstGeom>
        </p:spPr>
      </p:pic>
      <p:pic>
        <p:nvPicPr>
          <p:cNvPr id="7" name="Picture 6">
            <a:extLst>
              <a:ext uri="{FF2B5EF4-FFF2-40B4-BE49-F238E27FC236}">
                <a16:creationId xmlns:a16="http://schemas.microsoft.com/office/drawing/2014/main" id="{154EEEE9-2313-5385-2DC6-DA0FFAC61E02}"/>
              </a:ext>
            </a:extLst>
          </p:cNvPr>
          <p:cNvPicPr>
            <a:picLocks noChangeAspect="1"/>
          </p:cNvPicPr>
          <p:nvPr/>
        </p:nvPicPr>
        <p:blipFill>
          <a:blip r:embed="rId5"/>
          <a:stretch>
            <a:fillRect/>
          </a:stretch>
        </p:blipFill>
        <p:spPr>
          <a:xfrm>
            <a:off x="4038034" y="3146859"/>
            <a:ext cx="3848100" cy="1765300"/>
          </a:xfrm>
          <a:prstGeom prst="rect">
            <a:avLst/>
          </a:prstGeom>
        </p:spPr>
      </p:pic>
    </p:spTree>
    <p:extLst>
      <p:ext uri="{BB962C8B-B14F-4D97-AF65-F5344CB8AC3E}">
        <p14:creationId xmlns:p14="http://schemas.microsoft.com/office/powerpoint/2010/main" val="366114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FBBEF6-B51B-E8AF-8E30-ED804C89E1C6}"/>
              </a:ext>
            </a:extLst>
          </p:cNvPr>
          <p:cNvPicPr>
            <a:picLocks noGrp="1" noChangeAspect="1"/>
          </p:cNvPicPr>
          <p:nvPr>
            <p:ph idx="1"/>
          </p:nvPr>
        </p:nvPicPr>
        <p:blipFill>
          <a:blip r:embed="rId3"/>
          <a:stretch>
            <a:fillRect/>
          </a:stretch>
        </p:blipFill>
        <p:spPr>
          <a:xfrm>
            <a:off x="1839191" y="1044359"/>
            <a:ext cx="5010722" cy="1527391"/>
          </a:xfrm>
          <a:prstGeom prst="rect">
            <a:avLst/>
          </a:prstGeom>
        </p:spPr>
      </p:pic>
      <p:sp>
        <p:nvSpPr>
          <p:cNvPr id="3" name="Title 2">
            <a:extLst>
              <a:ext uri="{FF2B5EF4-FFF2-40B4-BE49-F238E27FC236}">
                <a16:creationId xmlns:a16="http://schemas.microsoft.com/office/drawing/2014/main" id="{4396E285-491E-1555-BB6E-48DBE3412D4B}"/>
              </a:ext>
            </a:extLst>
          </p:cNvPr>
          <p:cNvSpPr>
            <a:spLocks noGrp="1"/>
          </p:cNvSpPr>
          <p:nvPr>
            <p:ph type="title"/>
          </p:nvPr>
        </p:nvSpPr>
        <p:spPr/>
        <p:txBody>
          <a:bodyPr/>
          <a:lstStyle/>
          <a:p>
            <a:r>
              <a:rPr lang="en-NO" dirty="0"/>
              <a:t>Case study I – Lyapunov function</a:t>
            </a:r>
          </a:p>
        </p:txBody>
      </p:sp>
      <p:pic>
        <p:nvPicPr>
          <p:cNvPr id="5" name="Picture 4">
            <a:extLst>
              <a:ext uri="{FF2B5EF4-FFF2-40B4-BE49-F238E27FC236}">
                <a16:creationId xmlns:a16="http://schemas.microsoft.com/office/drawing/2014/main" id="{D8A8035F-3311-48E6-0045-15AD486E014C}"/>
              </a:ext>
            </a:extLst>
          </p:cNvPr>
          <p:cNvPicPr>
            <a:picLocks noChangeAspect="1"/>
          </p:cNvPicPr>
          <p:nvPr/>
        </p:nvPicPr>
        <p:blipFill>
          <a:blip r:embed="rId4"/>
          <a:stretch>
            <a:fillRect/>
          </a:stretch>
        </p:blipFill>
        <p:spPr>
          <a:xfrm>
            <a:off x="1839191" y="2667774"/>
            <a:ext cx="5537200" cy="723900"/>
          </a:xfrm>
          <a:prstGeom prst="rect">
            <a:avLst/>
          </a:prstGeom>
        </p:spPr>
      </p:pic>
      <p:pic>
        <p:nvPicPr>
          <p:cNvPr id="6" name="Picture 5">
            <a:extLst>
              <a:ext uri="{FF2B5EF4-FFF2-40B4-BE49-F238E27FC236}">
                <a16:creationId xmlns:a16="http://schemas.microsoft.com/office/drawing/2014/main" id="{8BFF1C51-6D09-CE20-73CA-87A688255E2F}"/>
              </a:ext>
            </a:extLst>
          </p:cNvPr>
          <p:cNvPicPr>
            <a:picLocks noChangeAspect="1"/>
          </p:cNvPicPr>
          <p:nvPr/>
        </p:nvPicPr>
        <p:blipFill>
          <a:blip r:embed="rId5"/>
          <a:stretch>
            <a:fillRect/>
          </a:stretch>
        </p:blipFill>
        <p:spPr>
          <a:xfrm>
            <a:off x="1947713" y="3490611"/>
            <a:ext cx="4902200" cy="1600200"/>
          </a:xfrm>
          <a:prstGeom prst="rect">
            <a:avLst/>
          </a:prstGeom>
        </p:spPr>
      </p:pic>
    </p:spTree>
    <p:extLst>
      <p:ext uri="{BB962C8B-B14F-4D97-AF65-F5344CB8AC3E}">
        <p14:creationId xmlns:p14="http://schemas.microsoft.com/office/powerpoint/2010/main" val="4073038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986EDC-63C4-71B0-1D02-797F42D10C92}"/>
              </a:ext>
            </a:extLst>
          </p:cNvPr>
          <p:cNvSpPr>
            <a:spLocks noGrp="1"/>
          </p:cNvSpPr>
          <p:nvPr>
            <p:ph idx="1"/>
          </p:nvPr>
        </p:nvSpPr>
        <p:spPr/>
        <p:txBody>
          <a:bodyPr/>
          <a:lstStyle/>
          <a:p>
            <a:r>
              <a:rPr lang="en-NO" dirty="0"/>
              <a:t>Stability and convergence of the formation</a:t>
            </a:r>
          </a:p>
          <a:p>
            <a:endParaRPr lang="en-NO" dirty="0"/>
          </a:p>
          <a:p>
            <a:endParaRPr lang="en-NO" dirty="0"/>
          </a:p>
          <a:p>
            <a:endParaRPr lang="en-NO" dirty="0"/>
          </a:p>
          <a:p>
            <a:r>
              <a:rPr lang="en-NO" dirty="0"/>
              <a:t>Feedback control based on the measurements</a:t>
            </a:r>
          </a:p>
        </p:txBody>
      </p:sp>
      <p:sp>
        <p:nvSpPr>
          <p:cNvPr id="3" name="Title 2">
            <a:extLst>
              <a:ext uri="{FF2B5EF4-FFF2-40B4-BE49-F238E27FC236}">
                <a16:creationId xmlns:a16="http://schemas.microsoft.com/office/drawing/2014/main" id="{8098BED9-A41C-C11B-F17B-2C583104C48F}"/>
              </a:ext>
            </a:extLst>
          </p:cNvPr>
          <p:cNvSpPr>
            <a:spLocks noGrp="1"/>
          </p:cNvSpPr>
          <p:nvPr>
            <p:ph type="title"/>
          </p:nvPr>
        </p:nvSpPr>
        <p:spPr/>
        <p:txBody>
          <a:bodyPr/>
          <a:lstStyle/>
          <a:p>
            <a:r>
              <a:rPr lang="en-NO" dirty="0"/>
              <a:t>Case study I - Strategies </a:t>
            </a:r>
          </a:p>
        </p:txBody>
      </p:sp>
      <p:pic>
        <p:nvPicPr>
          <p:cNvPr id="4" name="Picture 3">
            <a:extLst>
              <a:ext uri="{FF2B5EF4-FFF2-40B4-BE49-F238E27FC236}">
                <a16:creationId xmlns:a16="http://schemas.microsoft.com/office/drawing/2014/main" id="{A3850624-0F58-465D-9BBF-50A7D7E45322}"/>
              </a:ext>
            </a:extLst>
          </p:cNvPr>
          <p:cNvPicPr>
            <a:picLocks noChangeAspect="1"/>
          </p:cNvPicPr>
          <p:nvPr/>
        </p:nvPicPr>
        <p:blipFill>
          <a:blip r:embed="rId3"/>
          <a:stretch>
            <a:fillRect/>
          </a:stretch>
        </p:blipFill>
        <p:spPr>
          <a:xfrm>
            <a:off x="733420" y="1445720"/>
            <a:ext cx="3695700" cy="901700"/>
          </a:xfrm>
          <a:prstGeom prst="rect">
            <a:avLst/>
          </a:prstGeom>
        </p:spPr>
      </p:pic>
      <p:pic>
        <p:nvPicPr>
          <p:cNvPr id="5" name="Picture 4">
            <a:extLst>
              <a:ext uri="{FF2B5EF4-FFF2-40B4-BE49-F238E27FC236}">
                <a16:creationId xmlns:a16="http://schemas.microsoft.com/office/drawing/2014/main" id="{909CDDA4-D3A4-3748-4C39-94A9077A8F31}"/>
              </a:ext>
            </a:extLst>
          </p:cNvPr>
          <p:cNvPicPr>
            <a:picLocks noChangeAspect="1"/>
          </p:cNvPicPr>
          <p:nvPr/>
        </p:nvPicPr>
        <p:blipFill>
          <a:blip r:embed="rId4"/>
          <a:stretch>
            <a:fillRect/>
          </a:stretch>
        </p:blipFill>
        <p:spPr>
          <a:xfrm>
            <a:off x="877161" y="3257321"/>
            <a:ext cx="1409700" cy="812800"/>
          </a:xfrm>
          <a:prstGeom prst="rect">
            <a:avLst/>
          </a:prstGeom>
        </p:spPr>
      </p:pic>
    </p:spTree>
    <p:extLst>
      <p:ext uri="{BB962C8B-B14F-4D97-AF65-F5344CB8AC3E}">
        <p14:creationId xmlns:p14="http://schemas.microsoft.com/office/powerpoint/2010/main" val="2770580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147400-20E9-DB48-A41A-5154EEFA6004}"/>
              </a:ext>
            </a:extLst>
          </p:cNvPr>
          <p:cNvSpPr>
            <a:spLocks noGrp="1"/>
          </p:cNvSpPr>
          <p:nvPr>
            <p:ph idx="1"/>
          </p:nvPr>
        </p:nvSpPr>
        <p:spPr/>
        <p:txBody>
          <a:bodyPr/>
          <a:lstStyle/>
          <a:p>
            <a:r>
              <a:rPr lang="en-NO" dirty="0"/>
              <a:t>Slocum glider</a:t>
            </a:r>
          </a:p>
        </p:txBody>
      </p:sp>
      <p:sp>
        <p:nvSpPr>
          <p:cNvPr id="3" name="Title 2">
            <a:extLst>
              <a:ext uri="{FF2B5EF4-FFF2-40B4-BE49-F238E27FC236}">
                <a16:creationId xmlns:a16="http://schemas.microsoft.com/office/drawing/2014/main" id="{553EB7B4-C4C1-EE25-D996-A3EA6E8B4A17}"/>
              </a:ext>
            </a:extLst>
          </p:cNvPr>
          <p:cNvSpPr>
            <a:spLocks noGrp="1"/>
          </p:cNvSpPr>
          <p:nvPr>
            <p:ph type="title"/>
          </p:nvPr>
        </p:nvSpPr>
        <p:spPr/>
        <p:txBody>
          <a:bodyPr/>
          <a:lstStyle/>
          <a:p>
            <a:r>
              <a:rPr lang="en-NO" dirty="0"/>
              <a:t>Case study I – Experiment setup</a:t>
            </a:r>
          </a:p>
        </p:txBody>
      </p:sp>
      <p:pic>
        <p:nvPicPr>
          <p:cNvPr id="4" name="Picture 3">
            <a:extLst>
              <a:ext uri="{FF2B5EF4-FFF2-40B4-BE49-F238E27FC236}">
                <a16:creationId xmlns:a16="http://schemas.microsoft.com/office/drawing/2014/main" id="{4F241BA2-8AC0-95D0-A65B-11A5F8D2E79D}"/>
              </a:ext>
            </a:extLst>
          </p:cNvPr>
          <p:cNvPicPr>
            <a:picLocks noChangeAspect="1"/>
          </p:cNvPicPr>
          <p:nvPr/>
        </p:nvPicPr>
        <p:blipFill>
          <a:blip r:embed="rId3"/>
          <a:stretch>
            <a:fillRect/>
          </a:stretch>
        </p:blipFill>
        <p:spPr>
          <a:xfrm>
            <a:off x="88954" y="1620444"/>
            <a:ext cx="4472241" cy="2587081"/>
          </a:xfrm>
          <a:prstGeom prst="rect">
            <a:avLst/>
          </a:prstGeom>
        </p:spPr>
      </p:pic>
      <p:pic>
        <p:nvPicPr>
          <p:cNvPr id="5" name="Picture 4">
            <a:extLst>
              <a:ext uri="{FF2B5EF4-FFF2-40B4-BE49-F238E27FC236}">
                <a16:creationId xmlns:a16="http://schemas.microsoft.com/office/drawing/2014/main" id="{E5CB625A-3C5C-EB14-4AB1-79A078FC0B28}"/>
              </a:ext>
            </a:extLst>
          </p:cNvPr>
          <p:cNvPicPr>
            <a:picLocks noChangeAspect="1"/>
          </p:cNvPicPr>
          <p:nvPr/>
        </p:nvPicPr>
        <p:blipFill>
          <a:blip r:embed="rId4"/>
          <a:stretch>
            <a:fillRect/>
          </a:stretch>
        </p:blipFill>
        <p:spPr>
          <a:xfrm>
            <a:off x="4572000" y="852310"/>
            <a:ext cx="4483046" cy="4123350"/>
          </a:xfrm>
          <a:prstGeom prst="rect">
            <a:avLst/>
          </a:prstGeom>
        </p:spPr>
      </p:pic>
    </p:spTree>
    <p:extLst>
      <p:ext uri="{BB962C8B-B14F-4D97-AF65-F5344CB8AC3E}">
        <p14:creationId xmlns:p14="http://schemas.microsoft.com/office/powerpoint/2010/main" val="423330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94562E-CD43-5FFA-00B3-EAB6A838C702}"/>
              </a:ext>
            </a:extLst>
          </p:cNvPr>
          <p:cNvSpPr>
            <a:spLocks noGrp="1"/>
          </p:cNvSpPr>
          <p:nvPr>
            <p:ph idx="1"/>
          </p:nvPr>
        </p:nvSpPr>
        <p:spPr/>
        <p:txBody>
          <a:bodyPr/>
          <a:lstStyle/>
          <a:p>
            <a:r>
              <a:rPr lang="en-NO" dirty="0"/>
              <a:t>Ocean fronts</a:t>
            </a:r>
          </a:p>
          <a:p>
            <a:r>
              <a:rPr lang="en-NO" dirty="0"/>
              <a:t>Autonomous Underwater Vehicles (AUVs)</a:t>
            </a:r>
          </a:p>
          <a:p>
            <a:r>
              <a:rPr lang="en-NO" dirty="0"/>
              <a:t>Adaptive sampling</a:t>
            </a:r>
          </a:p>
          <a:p>
            <a:r>
              <a:rPr lang="en-NO" dirty="0"/>
              <a:t>Case studies</a:t>
            </a:r>
          </a:p>
          <a:p>
            <a:r>
              <a:rPr lang="en-NO" dirty="0"/>
              <a:t>Remarks</a:t>
            </a:r>
          </a:p>
          <a:p>
            <a:r>
              <a:rPr lang="en-NO" dirty="0"/>
              <a:t>Conclusion</a:t>
            </a:r>
          </a:p>
        </p:txBody>
      </p:sp>
      <p:sp>
        <p:nvSpPr>
          <p:cNvPr id="3" name="Title 2">
            <a:extLst>
              <a:ext uri="{FF2B5EF4-FFF2-40B4-BE49-F238E27FC236}">
                <a16:creationId xmlns:a16="http://schemas.microsoft.com/office/drawing/2014/main" id="{A9C9F336-DAE6-7273-5084-FDF58D6A5E11}"/>
              </a:ext>
            </a:extLst>
          </p:cNvPr>
          <p:cNvSpPr>
            <a:spLocks noGrp="1"/>
          </p:cNvSpPr>
          <p:nvPr>
            <p:ph type="title"/>
          </p:nvPr>
        </p:nvSpPr>
        <p:spPr/>
        <p:txBody>
          <a:bodyPr/>
          <a:lstStyle/>
          <a:p>
            <a:r>
              <a:rPr lang="en-NO" dirty="0"/>
              <a:t>Agenda</a:t>
            </a:r>
          </a:p>
        </p:txBody>
      </p:sp>
    </p:spTree>
    <p:extLst>
      <p:ext uri="{BB962C8B-B14F-4D97-AF65-F5344CB8AC3E}">
        <p14:creationId xmlns:p14="http://schemas.microsoft.com/office/powerpoint/2010/main" val="55807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38DB0-685E-9285-953F-06F03AE121D4}"/>
              </a:ext>
            </a:extLst>
          </p:cNvPr>
          <p:cNvSpPr>
            <a:spLocks noGrp="1"/>
          </p:cNvSpPr>
          <p:nvPr>
            <p:ph idx="1"/>
          </p:nvPr>
        </p:nvSpPr>
        <p:spPr/>
        <p:txBody>
          <a:bodyPr/>
          <a:lstStyle/>
          <a:p>
            <a:r>
              <a:rPr lang="en-NO" dirty="0"/>
              <a:t>Glider formation at Upwelling event. </a:t>
            </a:r>
          </a:p>
          <a:p>
            <a:endParaRPr lang="en-NO" dirty="0"/>
          </a:p>
        </p:txBody>
      </p:sp>
      <p:sp>
        <p:nvSpPr>
          <p:cNvPr id="3" name="Title 2">
            <a:extLst>
              <a:ext uri="{FF2B5EF4-FFF2-40B4-BE49-F238E27FC236}">
                <a16:creationId xmlns:a16="http://schemas.microsoft.com/office/drawing/2014/main" id="{005928AD-81A3-9728-1264-4F1EC233E6B6}"/>
              </a:ext>
            </a:extLst>
          </p:cNvPr>
          <p:cNvSpPr>
            <a:spLocks noGrp="1"/>
          </p:cNvSpPr>
          <p:nvPr>
            <p:ph type="title"/>
          </p:nvPr>
        </p:nvSpPr>
        <p:spPr/>
        <p:txBody>
          <a:bodyPr/>
          <a:lstStyle/>
          <a:p>
            <a:r>
              <a:rPr lang="en-NO" dirty="0"/>
              <a:t>Case study I - Experiment</a:t>
            </a:r>
          </a:p>
        </p:txBody>
      </p:sp>
      <p:pic>
        <p:nvPicPr>
          <p:cNvPr id="4" name="Picture 3">
            <a:extLst>
              <a:ext uri="{FF2B5EF4-FFF2-40B4-BE49-F238E27FC236}">
                <a16:creationId xmlns:a16="http://schemas.microsoft.com/office/drawing/2014/main" id="{E0C1671F-B913-8449-BF96-ED59E7643666}"/>
              </a:ext>
            </a:extLst>
          </p:cNvPr>
          <p:cNvPicPr>
            <a:picLocks noChangeAspect="1"/>
          </p:cNvPicPr>
          <p:nvPr/>
        </p:nvPicPr>
        <p:blipFill>
          <a:blip r:embed="rId3"/>
          <a:stretch>
            <a:fillRect/>
          </a:stretch>
        </p:blipFill>
        <p:spPr>
          <a:xfrm>
            <a:off x="335102" y="1489380"/>
            <a:ext cx="4094018" cy="3105243"/>
          </a:xfrm>
          <a:prstGeom prst="rect">
            <a:avLst/>
          </a:prstGeom>
        </p:spPr>
      </p:pic>
      <p:pic>
        <p:nvPicPr>
          <p:cNvPr id="5" name="Picture 4">
            <a:extLst>
              <a:ext uri="{FF2B5EF4-FFF2-40B4-BE49-F238E27FC236}">
                <a16:creationId xmlns:a16="http://schemas.microsoft.com/office/drawing/2014/main" id="{999B8D9F-1E63-67A4-2C35-B335AC262C4C}"/>
              </a:ext>
            </a:extLst>
          </p:cNvPr>
          <p:cNvPicPr>
            <a:picLocks noChangeAspect="1"/>
          </p:cNvPicPr>
          <p:nvPr/>
        </p:nvPicPr>
        <p:blipFill>
          <a:blip r:embed="rId4"/>
          <a:stretch>
            <a:fillRect/>
          </a:stretch>
        </p:blipFill>
        <p:spPr>
          <a:xfrm>
            <a:off x="4572000" y="1533038"/>
            <a:ext cx="4311727" cy="3543300"/>
          </a:xfrm>
          <a:prstGeom prst="rect">
            <a:avLst/>
          </a:prstGeom>
        </p:spPr>
      </p:pic>
    </p:spTree>
    <p:extLst>
      <p:ext uri="{BB962C8B-B14F-4D97-AF65-F5344CB8AC3E}">
        <p14:creationId xmlns:p14="http://schemas.microsoft.com/office/powerpoint/2010/main" val="181602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FF1CDA-9269-79EC-7DD9-346AF27F8E70}"/>
              </a:ext>
            </a:extLst>
          </p:cNvPr>
          <p:cNvPicPr>
            <a:picLocks noGrp="1" noChangeAspect="1"/>
          </p:cNvPicPr>
          <p:nvPr>
            <p:ph idx="1"/>
          </p:nvPr>
        </p:nvPicPr>
        <p:blipFill>
          <a:blip r:embed="rId2"/>
          <a:stretch>
            <a:fillRect/>
          </a:stretch>
        </p:blipFill>
        <p:spPr>
          <a:xfrm>
            <a:off x="46508" y="1059873"/>
            <a:ext cx="4264564" cy="3326534"/>
          </a:xfrm>
          <a:prstGeom prst="rect">
            <a:avLst/>
          </a:prstGeom>
        </p:spPr>
      </p:pic>
      <p:sp>
        <p:nvSpPr>
          <p:cNvPr id="3" name="Title 2">
            <a:extLst>
              <a:ext uri="{FF2B5EF4-FFF2-40B4-BE49-F238E27FC236}">
                <a16:creationId xmlns:a16="http://schemas.microsoft.com/office/drawing/2014/main" id="{E68AB7A9-0080-02A7-70F3-62CAF8A70D95}"/>
              </a:ext>
            </a:extLst>
          </p:cNvPr>
          <p:cNvSpPr>
            <a:spLocks noGrp="1"/>
          </p:cNvSpPr>
          <p:nvPr>
            <p:ph type="title"/>
          </p:nvPr>
        </p:nvSpPr>
        <p:spPr/>
        <p:txBody>
          <a:bodyPr/>
          <a:lstStyle/>
          <a:p>
            <a:r>
              <a:rPr lang="en-NO" dirty="0"/>
              <a:t>Case study I - Result analysis</a:t>
            </a:r>
          </a:p>
        </p:txBody>
      </p:sp>
      <p:pic>
        <p:nvPicPr>
          <p:cNvPr id="5" name="Picture 4">
            <a:extLst>
              <a:ext uri="{FF2B5EF4-FFF2-40B4-BE49-F238E27FC236}">
                <a16:creationId xmlns:a16="http://schemas.microsoft.com/office/drawing/2014/main" id="{205FD4E1-0D40-69F7-3222-5346F3231EA9}"/>
              </a:ext>
            </a:extLst>
          </p:cNvPr>
          <p:cNvPicPr>
            <a:picLocks noChangeAspect="1"/>
          </p:cNvPicPr>
          <p:nvPr/>
        </p:nvPicPr>
        <p:blipFill>
          <a:blip r:embed="rId3"/>
          <a:stretch>
            <a:fillRect/>
          </a:stretch>
        </p:blipFill>
        <p:spPr>
          <a:xfrm>
            <a:off x="4311828" y="1116473"/>
            <a:ext cx="4785664" cy="3608545"/>
          </a:xfrm>
          <a:prstGeom prst="rect">
            <a:avLst/>
          </a:prstGeom>
        </p:spPr>
      </p:pic>
    </p:spTree>
    <p:extLst>
      <p:ext uri="{BB962C8B-B14F-4D97-AF65-F5344CB8AC3E}">
        <p14:creationId xmlns:p14="http://schemas.microsoft.com/office/powerpoint/2010/main" val="1335947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63AED0-AC53-E660-65CC-6E3C36235648}"/>
              </a:ext>
            </a:extLst>
          </p:cNvPr>
          <p:cNvSpPr>
            <a:spLocks noGrp="1"/>
          </p:cNvSpPr>
          <p:nvPr>
            <p:ph idx="1"/>
          </p:nvPr>
        </p:nvSpPr>
        <p:spPr/>
        <p:txBody>
          <a:bodyPr/>
          <a:lstStyle/>
          <a:p>
            <a:r>
              <a:rPr lang="en-GB" dirty="0"/>
              <a:t>M</a:t>
            </a:r>
            <a:r>
              <a:rPr lang="en-NO" dirty="0"/>
              <a:t>ultiasset demonstration</a:t>
            </a:r>
          </a:p>
          <a:p>
            <a:endParaRPr lang="en-NO" dirty="0"/>
          </a:p>
        </p:txBody>
      </p:sp>
      <p:sp>
        <p:nvSpPr>
          <p:cNvPr id="3" name="Title 2">
            <a:extLst>
              <a:ext uri="{FF2B5EF4-FFF2-40B4-BE49-F238E27FC236}">
                <a16:creationId xmlns:a16="http://schemas.microsoft.com/office/drawing/2014/main" id="{713D0888-8726-5085-3C8B-30E4673931E5}"/>
              </a:ext>
            </a:extLst>
          </p:cNvPr>
          <p:cNvSpPr>
            <a:spLocks noGrp="1"/>
          </p:cNvSpPr>
          <p:nvPr>
            <p:ph type="title"/>
          </p:nvPr>
        </p:nvSpPr>
        <p:spPr/>
        <p:txBody>
          <a:bodyPr/>
          <a:lstStyle/>
          <a:p>
            <a:r>
              <a:rPr lang="en-NO" dirty="0"/>
              <a:t>Case study I - Experiment</a:t>
            </a:r>
          </a:p>
        </p:txBody>
      </p:sp>
      <p:pic>
        <p:nvPicPr>
          <p:cNvPr id="4" name="Picture 3">
            <a:extLst>
              <a:ext uri="{FF2B5EF4-FFF2-40B4-BE49-F238E27FC236}">
                <a16:creationId xmlns:a16="http://schemas.microsoft.com/office/drawing/2014/main" id="{4DD80D21-DFD7-40CB-3343-BD95631A99AC}"/>
              </a:ext>
            </a:extLst>
          </p:cNvPr>
          <p:cNvPicPr>
            <a:picLocks noChangeAspect="1"/>
          </p:cNvPicPr>
          <p:nvPr/>
        </p:nvPicPr>
        <p:blipFill>
          <a:blip r:embed="rId2"/>
          <a:stretch>
            <a:fillRect/>
          </a:stretch>
        </p:blipFill>
        <p:spPr>
          <a:xfrm>
            <a:off x="24385" y="1476129"/>
            <a:ext cx="3129862" cy="2680061"/>
          </a:xfrm>
          <a:prstGeom prst="rect">
            <a:avLst/>
          </a:prstGeom>
        </p:spPr>
      </p:pic>
      <p:pic>
        <p:nvPicPr>
          <p:cNvPr id="5" name="Picture 4">
            <a:extLst>
              <a:ext uri="{FF2B5EF4-FFF2-40B4-BE49-F238E27FC236}">
                <a16:creationId xmlns:a16="http://schemas.microsoft.com/office/drawing/2014/main" id="{ECD2C29A-E5B6-90FF-96F0-9CE767D8CA05}"/>
              </a:ext>
            </a:extLst>
          </p:cNvPr>
          <p:cNvPicPr>
            <a:picLocks noChangeAspect="1"/>
          </p:cNvPicPr>
          <p:nvPr/>
        </p:nvPicPr>
        <p:blipFill>
          <a:blip r:embed="rId3"/>
          <a:stretch>
            <a:fillRect/>
          </a:stretch>
        </p:blipFill>
        <p:spPr>
          <a:xfrm>
            <a:off x="3139268" y="1476129"/>
            <a:ext cx="3085462" cy="2761333"/>
          </a:xfrm>
          <a:prstGeom prst="rect">
            <a:avLst/>
          </a:prstGeom>
        </p:spPr>
      </p:pic>
      <p:pic>
        <p:nvPicPr>
          <p:cNvPr id="6" name="Picture 5">
            <a:extLst>
              <a:ext uri="{FF2B5EF4-FFF2-40B4-BE49-F238E27FC236}">
                <a16:creationId xmlns:a16="http://schemas.microsoft.com/office/drawing/2014/main" id="{274A35EE-CC14-2054-0D21-F3CB578A3F15}"/>
              </a:ext>
            </a:extLst>
          </p:cNvPr>
          <p:cNvPicPr>
            <a:picLocks noChangeAspect="1"/>
          </p:cNvPicPr>
          <p:nvPr/>
        </p:nvPicPr>
        <p:blipFill>
          <a:blip r:embed="rId4"/>
          <a:stretch>
            <a:fillRect/>
          </a:stretch>
        </p:blipFill>
        <p:spPr>
          <a:xfrm>
            <a:off x="6224730" y="1463303"/>
            <a:ext cx="3002903" cy="2692887"/>
          </a:xfrm>
          <a:prstGeom prst="rect">
            <a:avLst/>
          </a:prstGeom>
        </p:spPr>
      </p:pic>
    </p:spTree>
    <p:extLst>
      <p:ext uri="{BB962C8B-B14F-4D97-AF65-F5344CB8AC3E}">
        <p14:creationId xmlns:p14="http://schemas.microsoft.com/office/powerpoint/2010/main" val="288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D8C9F2-E462-0CD3-B0C9-A684D158DA57}"/>
              </a:ext>
            </a:extLst>
          </p:cNvPr>
          <p:cNvPicPr>
            <a:picLocks noGrp="1" noChangeAspect="1"/>
          </p:cNvPicPr>
          <p:nvPr>
            <p:ph idx="1"/>
          </p:nvPr>
        </p:nvPicPr>
        <p:blipFill>
          <a:blip r:embed="rId3"/>
          <a:stretch>
            <a:fillRect/>
          </a:stretch>
        </p:blipFill>
        <p:spPr>
          <a:xfrm>
            <a:off x="-161696" y="1721591"/>
            <a:ext cx="3689925" cy="2755034"/>
          </a:xfrm>
          <a:prstGeom prst="rect">
            <a:avLst/>
          </a:prstGeom>
        </p:spPr>
      </p:pic>
      <p:sp>
        <p:nvSpPr>
          <p:cNvPr id="3" name="Title 2">
            <a:extLst>
              <a:ext uri="{FF2B5EF4-FFF2-40B4-BE49-F238E27FC236}">
                <a16:creationId xmlns:a16="http://schemas.microsoft.com/office/drawing/2014/main" id="{85DF953F-C7A2-4BC8-2EB9-AF72596D2222}"/>
              </a:ext>
            </a:extLst>
          </p:cNvPr>
          <p:cNvSpPr>
            <a:spLocks noGrp="1"/>
          </p:cNvSpPr>
          <p:nvPr>
            <p:ph type="title"/>
          </p:nvPr>
        </p:nvSpPr>
        <p:spPr/>
        <p:txBody>
          <a:bodyPr/>
          <a:lstStyle/>
          <a:p>
            <a:r>
              <a:rPr lang="en-NO" dirty="0"/>
              <a:t>Case study I - Experiment</a:t>
            </a:r>
          </a:p>
        </p:txBody>
      </p:sp>
      <p:pic>
        <p:nvPicPr>
          <p:cNvPr id="5" name="Picture 4">
            <a:extLst>
              <a:ext uri="{FF2B5EF4-FFF2-40B4-BE49-F238E27FC236}">
                <a16:creationId xmlns:a16="http://schemas.microsoft.com/office/drawing/2014/main" id="{044FB6CF-22D9-A028-BDF5-41A76D8B6C23}"/>
              </a:ext>
            </a:extLst>
          </p:cNvPr>
          <p:cNvPicPr>
            <a:picLocks noChangeAspect="1"/>
          </p:cNvPicPr>
          <p:nvPr/>
        </p:nvPicPr>
        <p:blipFill>
          <a:blip r:embed="rId4"/>
          <a:stretch>
            <a:fillRect/>
          </a:stretch>
        </p:blipFill>
        <p:spPr>
          <a:xfrm>
            <a:off x="3445101" y="852310"/>
            <a:ext cx="5605382" cy="3881186"/>
          </a:xfrm>
          <a:prstGeom prst="rect">
            <a:avLst/>
          </a:prstGeom>
        </p:spPr>
      </p:pic>
      <p:sp>
        <p:nvSpPr>
          <p:cNvPr id="6" name="TextBox 5">
            <a:extLst>
              <a:ext uri="{FF2B5EF4-FFF2-40B4-BE49-F238E27FC236}">
                <a16:creationId xmlns:a16="http://schemas.microsoft.com/office/drawing/2014/main" id="{8B990EF0-0683-A168-C956-EE8E9702C812}"/>
              </a:ext>
            </a:extLst>
          </p:cNvPr>
          <p:cNvSpPr txBox="1"/>
          <p:nvPr/>
        </p:nvSpPr>
        <p:spPr>
          <a:xfrm>
            <a:off x="314320" y="1075260"/>
            <a:ext cx="2065198" cy="646331"/>
          </a:xfrm>
          <a:prstGeom prst="rect">
            <a:avLst/>
          </a:prstGeom>
          <a:noFill/>
        </p:spPr>
        <p:txBody>
          <a:bodyPr wrap="square" rtlCol="0">
            <a:spAutoFit/>
          </a:bodyPr>
          <a:lstStyle/>
          <a:p>
            <a:pPr marL="285750" indent="-285750">
              <a:buFont typeface="Arial" panose="020B0604020202020204" pitchFamily="34" charset="0"/>
              <a:buChar char="•"/>
            </a:pPr>
            <a:r>
              <a:rPr lang="en-NO" dirty="0"/>
              <a:t>Drifter tracking</a:t>
            </a:r>
          </a:p>
          <a:p>
            <a:endParaRPr lang="en-NO" dirty="0"/>
          </a:p>
        </p:txBody>
      </p:sp>
    </p:spTree>
    <p:extLst>
      <p:ext uri="{BB962C8B-B14F-4D97-AF65-F5344CB8AC3E}">
        <p14:creationId xmlns:p14="http://schemas.microsoft.com/office/powerpoint/2010/main" val="2890116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9E0C1-5156-4AD6-FD49-234D1C2412D0}"/>
              </a:ext>
            </a:extLst>
          </p:cNvPr>
          <p:cNvSpPr>
            <a:spLocks noGrp="1"/>
          </p:cNvSpPr>
          <p:nvPr>
            <p:ph idx="1"/>
          </p:nvPr>
        </p:nvSpPr>
        <p:spPr/>
        <p:txBody>
          <a:bodyPr/>
          <a:lstStyle/>
          <a:p>
            <a:r>
              <a:rPr lang="en-NO" dirty="0"/>
              <a:t>VBAP is prove</a:t>
            </a:r>
            <a:r>
              <a:rPr lang="en-GB" dirty="0"/>
              <a:t>n</a:t>
            </a:r>
            <a:r>
              <a:rPr lang="en-NO" dirty="0"/>
              <a:t> to be effective in controlling multiple AUVs</a:t>
            </a:r>
          </a:p>
          <a:p>
            <a:r>
              <a:rPr lang="en-NO" dirty="0"/>
              <a:t>Sea trials in Monterey Bay demonstrated that VBAP could main formations, manage orientations, and control inter-vehicle spacing with reasonable accuracy</a:t>
            </a:r>
          </a:p>
          <a:p>
            <a:r>
              <a:rPr lang="en-NO" dirty="0"/>
              <a:t>VBAP enables adaptive sampling for gradient climbing and feature tracking</a:t>
            </a:r>
          </a:p>
          <a:p>
            <a:r>
              <a:rPr lang="en-NO" dirty="0"/>
              <a:t>Future work could focus on the tidal effects and varying currents effects. </a:t>
            </a:r>
          </a:p>
        </p:txBody>
      </p:sp>
      <p:sp>
        <p:nvSpPr>
          <p:cNvPr id="3" name="Title 2">
            <a:extLst>
              <a:ext uri="{FF2B5EF4-FFF2-40B4-BE49-F238E27FC236}">
                <a16:creationId xmlns:a16="http://schemas.microsoft.com/office/drawing/2014/main" id="{50E4CDDA-3475-4029-0138-C7FC1F5DFFE5}"/>
              </a:ext>
            </a:extLst>
          </p:cNvPr>
          <p:cNvSpPr>
            <a:spLocks noGrp="1"/>
          </p:cNvSpPr>
          <p:nvPr>
            <p:ph type="title"/>
          </p:nvPr>
        </p:nvSpPr>
        <p:spPr/>
        <p:txBody>
          <a:bodyPr/>
          <a:lstStyle/>
          <a:p>
            <a:r>
              <a:rPr lang="en-NO" dirty="0"/>
              <a:t>Case study I - Remarks</a:t>
            </a:r>
          </a:p>
        </p:txBody>
      </p:sp>
    </p:spTree>
    <p:extLst>
      <p:ext uri="{BB962C8B-B14F-4D97-AF65-F5344CB8AC3E}">
        <p14:creationId xmlns:p14="http://schemas.microsoft.com/office/powerpoint/2010/main" val="2300662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31D9FB-F58E-4CBB-0480-D2EE490048D6}"/>
              </a:ext>
            </a:extLst>
          </p:cNvPr>
          <p:cNvPicPr>
            <a:picLocks noChangeAspect="1"/>
          </p:cNvPicPr>
          <p:nvPr/>
        </p:nvPicPr>
        <p:blipFill>
          <a:blip r:embed="rId3"/>
          <a:stretch>
            <a:fillRect/>
          </a:stretch>
        </p:blipFill>
        <p:spPr>
          <a:xfrm>
            <a:off x="682047" y="922492"/>
            <a:ext cx="7494146" cy="3672131"/>
          </a:xfrm>
          <a:prstGeom prst="rect">
            <a:avLst/>
          </a:prstGeom>
          <a:noFill/>
        </p:spPr>
      </p:pic>
      <p:sp>
        <p:nvSpPr>
          <p:cNvPr id="3" name="Title 2">
            <a:extLst>
              <a:ext uri="{FF2B5EF4-FFF2-40B4-BE49-F238E27FC236}">
                <a16:creationId xmlns:a16="http://schemas.microsoft.com/office/drawing/2014/main" id="{5CE25BC9-C816-2285-3686-3CD634D23041}"/>
              </a:ext>
            </a:extLst>
          </p:cNvPr>
          <p:cNvSpPr>
            <a:spLocks noGrp="1"/>
          </p:cNvSpPr>
          <p:nvPr>
            <p:ph type="title"/>
          </p:nvPr>
        </p:nvSpPr>
        <p:spPr>
          <a:xfrm>
            <a:off x="314320" y="205979"/>
            <a:ext cx="8229600" cy="646331"/>
          </a:xfrm>
        </p:spPr>
        <p:txBody>
          <a:bodyPr anchor="t">
            <a:normAutofit/>
          </a:bodyPr>
          <a:lstStyle/>
          <a:p>
            <a:r>
              <a:rPr lang="en-NO" dirty="0"/>
              <a:t>Case study II </a:t>
            </a:r>
          </a:p>
        </p:txBody>
      </p:sp>
    </p:spTree>
    <p:extLst>
      <p:ext uri="{BB962C8B-B14F-4D97-AF65-F5344CB8AC3E}">
        <p14:creationId xmlns:p14="http://schemas.microsoft.com/office/powerpoint/2010/main" val="337396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6E85F5-DE2F-FD73-56AC-52A705363309}"/>
              </a:ext>
            </a:extLst>
          </p:cNvPr>
          <p:cNvPicPr>
            <a:picLocks noChangeAspect="1"/>
          </p:cNvPicPr>
          <p:nvPr/>
        </p:nvPicPr>
        <p:blipFill>
          <a:blip r:embed="rId2"/>
          <a:stretch>
            <a:fillRect/>
          </a:stretch>
        </p:blipFill>
        <p:spPr>
          <a:xfrm>
            <a:off x="1290545" y="922492"/>
            <a:ext cx="6277149" cy="3672131"/>
          </a:xfrm>
          <a:prstGeom prst="rect">
            <a:avLst/>
          </a:prstGeom>
          <a:noFill/>
        </p:spPr>
      </p:pic>
      <p:sp>
        <p:nvSpPr>
          <p:cNvPr id="3" name="Title 2">
            <a:extLst>
              <a:ext uri="{FF2B5EF4-FFF2-40B4-BE49-F238E27FC236}">
                <a16:creationId xmlns:a16="http://schemas.microsoft.com/office/drawing/2014/main" id="{63755E3E-2CCE-0D81-1AE2-B3D61C601E9A}"/>
              </a:ext>
            </a:extLst>
          </p:cNvPr>
          <p:cNvSpPr>
            <a:spLocks noGrp="1"/>
          </p:cNvSpPr>
          <p:nvPr>
            <p:ph type="title"/>
          </p:nvPr>
        </p:nvSpPr>
        <p:spPr>
          <a:xfrm>
            <a:off x="314320" y="205979"/>
            <a:ext cx="8229600" cy="646331"/>
          </a:xfrm>
        </p:spPr>
        <p:txBody>
          <a:bodyPr anchor="t">
            <a:normAutofit/>
          </a:bodyPr>
          <a:lstStyle/>
          <a:p>
            <a:r>
              <a:rPr lang="en-NO" dirty="0"/>
              <a:t>Case study II - Problem statement</a:t>
            </a:r>
          </a:p>
        </p:txBody>
      </p:sp>
    </p:spTree>
    <p:extLst>
      <p:ext uri="{BB962C8B-B14F-4D97-AF65-F5344CB8AC3E}">
        <p14:creationId xmlns:p14="http://schemas.microsoft.com/office/powerpoint/2010/main" val="4193521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0418EE-47DA-5E8C-E5EA-7198334E33A0}"/>
              </a:ext>
            </a:extLst>
          </p:cNvPr>
          <p:cNvSpPr>
            <a:spLocks noGrp="1"/>
          </p:cNvSpPr>
          <p:nvPr>
            <p:ph type="title"/>
          </p:nvPr>
        </p:nvSpPr>
        <p:spPr/>
        <p:txBody>
          <a:bodyPr/>
          <a:lstStyle/>
          <a:p>
            <a:r>
              <a:rPr lang="en-NO" dirty="0"/>
              <a:t>Case study II</a:t>
            </a:r>
          </a:p>
        </p:txBody>
      </p:sp>
      <p:pic>
        <p:nvPicPr>
          <p:cNvPr id="9" name="Picture 8">
            <a:extLst>
              <a:ext uri="{FF2B5EF4-FFF2-40B4-BE49-F238E27FC236}">
                <a16:creationId xmlns:a16="http://schemas.microsoft.com/office/drawing/2014/main" id="{549B5146-F39C-F85C-2815-B153173566E5}"/>
              </a:ext>
            </a:extLst>
          </p:cNvPr>
          <p:cNvPicPr>
            <a:picLocks noChangeAspect="1"/>
          </p:cNvPicPr>
          <p:nvPr/>
        </p:nvPicPr>
        <p:blipFill>
          <a:blip r:embed="rId3"/>
          <a:stretch>
            <a:fillRect/>
          </a:stretch>
        </p:blipFill>
        <p:spPr>
          <a:xfrm>
            <a:off x="3470491" y="0"/>
            <a:ext cx="5673509" cy="5143500"/>
          </a:xfrm>
          <a:prstGeom prst="rect">
            <a:avLst/>
          </a:prstGeom>
        </p:spPr>
      </p:pic>
      <p:pic>
        <p:nvPicPr>
          <p:cNvPr id="4" name="Picture 3">
            <a:extLst>
              <a:ext uri="{FF2B5EF4-FFF2-40B4-BE49-F238E27FC236}">
                <a16:creationId xmlns:a16="http://schemas.microsoft.com/office/drawing/2014/main" id="{B93C9914-68DB-23BD-EAC2-241B1D797FC4}"/>
              </a:ext>
            </a:extLst>
          </p:cNvPr>
          <p:cNvPicPr>
            <a:picLocks noChangeAspect="1"/>
          </p:cNvPicPr>
          <p:nvPr/>
        </p:nvPicPr>
        <p:blipFill>
          <a:blip r:embed="rId4"/>
          <a:stretch>
            <a:fillRect/>
          </a:stretch>
        </p:blipFill>
        <p:spPr>
          <a:xfrm>
            <a:off x="0" y="2032705"/>
            <a:ext cx="3568700" cy="965200"/>
          </a:xfrm>
          <a:prstGeom prst="rect">
            <a:avLst/>
          </a:prstGeom>
        </p:spPr>
      </p:pic>
      <p:pic>
        <p:nvPicPr>
          <p:cNvPr id="10" name="Picture 9">
            <a:extLst>
              <a:ext uri="{FF2B5EF4-FFF2-40B4-BE49-F238E27FC236}">
                <a16:creationId xmlns:a16="http://schemas.microsoft.com/office/drawing/2014/main" id="{ED939A38-C68C-F3CB-EEB3-D366424D2089}"/>
              </a:ext>
            </a:extLst>
          </p:cNvPr>
          <p:cNvPicPr>
            <a:picLocks noChangeAspect="1"/>
          </p:cNvPicPr>
          <p:nvPr/>
        </p:nvPicPr>
        <p:blipFill>
          <a:blip r:embed="rId5"/>
          <a:stretch>
            <a:fillRect/>
          </a:stretch>
        </p:blipFill>
        <p:spPr>
          <a:xfrm>
            <a:off x="-6350" y="3359502"/>
            <a:ext cx="1790700" cy="711200"/>
          </a:xfrm>
          <a:prstGeom prst="rect">
            <a:avLst/>
          </a:prstGeom>
        </p:spPr>
      </p:pic>
    </p:spTree>
    <p:extLst>
      <p:ext uri="{BB962C8B-B14F-4D97-AF65-F5344CB8AC3E}">
        <p14:creationId xmlns:p14="http://schemas.microsoft.com/office/powerpoint/2010/main" val="2018907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63D91BF-DA18-7E78-BB36-9D8785EFD70E}"/>
              </a:ext>
            </a:extLst>
          </p:cNvPr>
          <p:cNvPicPr>
            <a:picLocks noGrp="1" noChangeAspect="1"/>
          </p:cNvPicPr>
          <p:nvPr>
            <p:ph idx="1"/>
          </p:nvPr>
        </p:nvPicPr>
        <p:blipFill>
          <a:blip r:embed="rId3"/>
          <a:stretch>
            <a:fillRect/>
          </a:stretch>
        </p:blipFill>
        <p:spPr>
          <a:xfrm>
            <a:off x="314325" y="1699326"/>
            <a:ext cx="8229600" cy="2117911"/>
          </a:xfrm>
          <a:prstGeom prst="rect">
            <a:avLst/>
          </a:prstGeom>
        </p:spPr>
      </p:pic>
      <p:sp>
        <p:nvSpPr>
          <p:cNvPr id="3" name="Title 2">
            <a:extLst>
              <a:ext uri="{FF2B5EF4-FFF2-40B4-BE49-F238E27FC236}">
                <a16:creationId xmlns:a16="http://schemas.microsoft.com/office/drawing/2014/main" id="{48CCCF41-630D-993C-9522-F608726BACFC}"/>
              </a:ext>
            </a:extLst>
          </p:cNvPr>
          <p:cNvSpPr>
            <a:spLocks noGrp="1"/>
          </p:cNvSpPr>
          <p:nvPr>
            <p:ph type="title"/>
          </p:nvPr>
        </p:nvSpPr>
        <p:spPr/>
        <p:txBody>
          <a:bodyPr/>
          <a:lstStyle/>
          <a:p>
            <a:r>
              <a:rPr lang="en-NO" dirty="0"/>
              <a:t>Case study II - Partitioning </a:t>
            </a:r>
          </a:p>
        </p:txBody>
      </p:sp>
    </p:spTree>
    <p:extLst>
      <p:ext uri="{BB962C8B-B14F-4D97-AF65-F5344CB8AC3E}">
        <p14:creationId xmlns:p14="http://schemas.microsoft.com/office/powerpoint/2010/main" val="4017791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416DF3-E64B-11EC-FE4E-ADD3C4C8003A}"/>
              </a:ext>
            </a:extLst>
          </p:cNvPr>
          <p:cNvSpPr>
            <a:spLocks noGrp="1"/>
          </p:cNvSpPr>
          <p:nvPr>
            <p:ph idx="1"/>
          </p:nvPr>
        </p:nvSpPr>
        <p:spPr/>
        <p:txBody>
          <a:bodyPr/>
          <a:lstStyle/>
          <a:p>
            <a:r>
              <a:rPr lang="en-NO" dirty="0"/>
              <a:t>Gaussian Process for field kriging</a:t>
            </a:r>
          </a:p>
        </p:txBody>
      </p:sp>
      <p:sp>
        <p:nvSpPr>
          <p:cNvPr id="3" name="Title 2">
            <a:extLst>
              <a:ext uri="{FF2B5EF4-FFF2-40B4-BE49-F238E27FC236}">
                <a16:creationId xmlns:a16="http://schemas.microsoft.com/office/drawing/2014/main" id="{66AC0E43-B178-3A23-572A-46918CB95597}"/>
              </a:ext>
            </a:extLst>
          </p:cNvPr>
          <p:cNvSpPr>
            <a:spLocks noGrp="1"/>
          </p:cNvSpPr>
          <p:nvPr>
            <p:ph type="title"/>
          </p:nvPr>
        </p:nvSpPr>
        <p:spPr/>
        <p:txBody>
          <a:bodyPr/>
          <a:lstStyle/>
          <a:p>
            <a:r>
              <a:rPr lang="en-NO" dirty="0"/>
              <a:t>Case study II - Adaptive sampling </a:t>
            </a:r>
          </a:p>
        </p:txBody>
      </p:sp>
      <p:pic>
        <p:nvPicPr>
          <p:cNvPr id="4" name="Picture 3">
            <a:extLst>
              <a:ext uri="{FF2B5EF4-FFF2-40B4-BE49-F238E27FC236}">
                <a16:creationId xmlns:a16="http://schemas.microsoft.com/office/drawing/2014/main" id="{C127BBB7-09DF-2316-0C4F-F833849A61B9}"/>
              </a:ext>
            </a:extLst>
          </p:cNvPr>
          <p:cNvPicPr>
            <a:picLocks noChangeAspect="1"/>
          </p:cNvPicPr>
          <p:nvPr/>
        </p:nvPicPr>
        <p:blipFill>
          <a:blip r:embed="rId3"/>
          <a:stretch>
            <a:fillRect/>
          </a:stretch>
        </p:blipFill>
        <p:spPr>
          <a:xfrm>
            <a:off x="682325" y="2159000"/>
            <a:ext cx="5892800" cy="825500"/>
          </a:xfrm>
          <a:prstGeom prst="rect">
            <a:avLst/>
          </a:prstGeom>
        </p:spPr>
      </p:pic>
      <p:pic>
        <p:nvPicPr>
          <p:cNvPr id="5" name="Picture 4">
            <a:extLst>
              <a:ext uri="{FF2B5EF4-FFF2-40B4-BE49-F238E27FC236}">
                <a16:creationId xmlns:a16="http://schemas.microsoft.com/office/drawing/2014/main" id="{639D04C8-63A7-1BC5-130C-5D560FDFA127}"/>
              </a:ext>
            </a:extLst>
          </p:cNvPr>
          <p:cNvPicPr>
            <a:picLocks noChangeAspect="1"/>
          </p:cNvPicPr>
          <p:nvPr/>
        </p:nvPicPr>
        <p:blipFill>
          <a:blip r:embed="rId4"/>
          <a:stretch>
            <a:fillRect/>
          </a:stretch>
        </p:blipFill>
        <p:spPr>
          <a:xfrm>
            <a:off x="755583" y="1536700"/>
            <a:ext cx="2743200" cy="622300"/>
          </a:xfrm>
          <a:prstGeom prst="rect">
            <a:avLst/>
          </a:prstGeom>
        </p:spPr>
      </p:pic>
      <p:pic>
        <p:nvPicPr>
          <p:cNvPr id="6" name="Picture 5">
            <a:extLst>
              <a:ext uri="{FF2B5EF4-FFF2-40B4-BE49-F238E27FC236}">
                <a16:creationId xmlns:a16="http://schemas.microsoft.com/office/drawing/2014/main" id="{7F7D2CC7-6655-F54C-A2E0-88F0E3BBB086}"/>
              </a:ext>
            </a:extLst>
          </p:cNvPr>
          <p:cNvPicPr>
            <a:picLocks noChangeAspect="1"/>
          </p:cNvPicPr>
          <p:nvPr/>
        </p:nvPicPr>
        <p:blipFill>
          <a:blip r:embed="rId5"/>
          <a:stretch>
            <a:fillRect/>
          </a:stretch>
        </p:blipFill>
        <p:spPr>
          <a:xfrm>
            <a:off x="682325" y="3238996"/>
            <a:ext cx="4127500" cy="673100"/>
          </a:xfrm>
          <a:prstGeom prst="rect">
            <a:avLst/>
          </a:prstGeom>
        </p:spPr>
      </p:pic>
      <p:pic>
        <p:nvPicPr>
          <p:cNvPr id="7" name="Picture 6">
            <a:extLst>
              <a:ext uri="{FF2B5EF4-FFF2-40B4-BE49-F238E27FC236}">
                <a16:creationId xmlns:a16="http://schemas.microsoft.com/office/drawing/2014/main" id="{97DFE6E8-8C4C-CEFE-7638-FF0333BF52D9}"/>
              </a:ext>
            </a:extLst>
          </p:cNvPr>
          <p:cNvPicPr>
            <a:picLocks noChangeAspect="1"/>
          </p:cNvPicPr>
          <p:nvPr/>
        </p:nvPicPr>
        <p:blipFill>
          <a:blip r:embed="rId6"/>
          <a:stretch>
            <a:fillRect/>
          </a:stretch>
        </p:blipFill>
        <p:spPr>
          <a:xfrm>
            <a:off x="600080" y="3897158"/>
            <a:ext cx="5334000" cy="647700"/>
          </a:xfrm>
          <a:prstGeom prst="rect">
            <a:avLst/>
          </a:prstGeom>
        </p:spPr>
      </p:pic>
    </p:spTree>
    <p:extLst>
      <p:ext uri="{BB962C8B-B14F-4D97-AF65-F5344CB8AC3E}">
        <p14:creationId xmlns:p14="http://schemas.microsoft.com/office/powerpoint/2010/main" val="418066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587F3-77FB-4434-F17B-855B3D1FFD18}"/>
              </a:ext>
            </a:extLst>
          </p:cNvPr>
          <p:cNvSpPr>
            <a:spLocks noGrp="1"/>
          </p:cNvSpPr>
          <p:nvPr>
            <p:ph type="title"/>
          </p:nvPr>
        </p:nvSpPr>
        <p:spPr>
          <a:xfrm>
            <a:off x="314320" y="205979"/>
            <a:ext cx="8229600" cy="646331"/>
          </a:xfrm>
        </p:spPr>
        <p:txBody>
          <a:bodyPr anchor="t">
            <a:normAutofit/>
          </a:bodyPr>
          <a:lstStyle/>
          <a:p>
            <a:r>
              <a:rPr lang="en-NO" dirty="0"/>
              <a:t>Ocean fronts</a:t>
            </a:r>
          </a:p>
        </p:txBody>
      </p:sp>
      <p:sp>
        <p:nvSpPr>
          <p:cNvPr id="2" name="Content Placeholder 1">
            <a:extLst>
              <a:ext uri="{FF2B5EF4-FFF2-40B4-BE49-F238E27FC236}">
                <a16:creationId xmlns:a16="http://schemas.microsoft.com/office/drawing/2014/main" id="{423769BC-8DCB-2FB2-0FF7-71C57112EECC}"/>
              </a:ext>
            </a:extLst>
          </p:cNvPr>
          <p:cNvSpPr>
            <a:spLocks noGrp="1"/>
          </p:cNvSpPr>
          <p:nvPr>
            <p:ph sz="half" idx="1"/>
          </p:nvPr>
        </p:nvSpPr>
        <p:spPr>
          <a:xfrm>
            <a:off x="457200" y="1200151"/>
            <a:ext cx="4038600" cy="3394472"/>
          </a:xfrm>
        </p:spPr>
        <p:txBody>
          <a:bodyPr>
            <a:normAutofit/>
          </a:bodyPr>
          <a:lstStyle/>
          <a:p>
            <a:r>
              <a:rPr lang="en-NO" dirty="0"/>
              <a:t>What is oceanfront?</a:t>
            </a:r>
          </a:p>
          <a:p>
            <a:r>
              <a:rPr lang="en-NO" dirty="0"/>
              <a:t>Why is it important in the ecosystem and climate?</a:t>
            </a:r>
          </a:p>
        </p:txBody>
      </p:sp>
      <p:pic>
        <p:nvPicPr>
          <p:cNvPr id="5" name="Picture 4">
            <a:extLst>
              <a:ext uri="{FF2B5EF4-FFF2-40B4-BE49-F238E27FC236}">
                <a16:creationId xmlns:a16="http://schemas.microsoft.com/office/drawing/2014/main" id="{57A560DA-2F05-494C-5CE0-1AA25549258B}"/>
              </a:ext>
            </a:extLst>
          </p:cNvPr>
          <p:cNvPicPr>
            <a:picLocks noChangeAspect="1"/>
          </p:cNvPicPr>
          <p:nvPr/>
        </p:nvPicPr>
        <p:blipFill rotWithShape="1">
          <a:blip r:embed="rId2"/>
          <a:srcRect r="20581" b="-3"/>
          <a:stretch/>
        </p:blipFill>
        <p:spPr>
          <a:xfrm>
            <a:off x="4791080" y="39081"/>
            <a:ext cx="4038600" cy="3394472"/>
          </a:xfrm>
          <a:prstGeom prst="rect">
            <a:avLst/>
          </a:prstGeom>
          <a:noFill/>
        </p:spPr>
      </p:pic>
      <p:pic>
        <p:nvPicPr>
          <p:cNvPr id="7" name="Picture 6">
            <a:extLst>
              <a:ext uri="{FF2B5EF4-FFF2-40B4-BE49-F238E27FC236}">
                <a16:creationId xmlns:a16="http://schemas.microsoft.com/office/drawing/2014/main" id="{DBF12E56-D9B1-7E43-BA6D-B093397AEA95}"/>
              </a:ext>
            </a:extLst>
          </p:cNvPr>
          <p:cNvPicPr>
            <a:picLocks noChangeAspect="1"/>
          </p:cNvPicPr>
          <p:nvPr/>
        </p:nvPicPr>
        <p:blipFill>
          <a:blip r:embed="rId3"/>
          <a:stretch>
            <a:fillRect/>
          </a:stretch>
        </p:blipFill>
        <p:spPr>
          <a:xfrm>
            <a:off x="964808" y="3002830"/>
            <a:ext cx="3986535" cy="2669359"/>
          </a:xfrm>
          <a:prstGeom prst="rect">
            <a:avLst/>
          </a:prstGeom>
        </p:spPr>
      </p:pic>
      <p:pic>
        <p:nvPicPr>
          <p:cNvPr id="8" name="Picture 7">
            <a:extLst>
              <a:ext uri="{FF2B5EF4-FFF2-40B4-BE49-F238E27FC236}">
                <a16:creationId xmlns:a16="http://schemas.microsoft.com/office/drawing/2014/main" id="{FF86E75B-E2E5-B14B-2ACA-71BD74BC833F}"/>
              </a:ext>
            </a:extLst>
          </p:cNvPr>
          <p:cNvPicPr>
            <a:picLocks noChangeAspect="1"/>
          </p:cNvPicPr>
          <p:nvPr/>
        </p:nvPicPr>
        <p:blipFill>
          <a:blip r:embed="rId4"/>
          <a:stretch>
            <a:fillRect/>
          </a:stretch>
        </p:blipFill>
        <p:spPr>
          <a:xfrm>
            <a:off x="4951343" y="3002830"/>
            <a:ext cx="4949687" cy="2344078"/>
          </a:xfrm>
          <a:prstGeom prst="rect">
            <a:avLst/>
          </a:prstGeom>
        </p:spPr>
      </p:pic>
    </p:spTree>
    <p:extLst>
      <p:ext uri="{BB962C8B-B14F-4D97-AF65-F5344CB8AC3E}">
        <p14:creationId xmlns:p14="http://schemas.microsoft.com/office/powerpoint/2010/main" val="1693402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E98AA2-6A36-6048-BD0C-3EC2A9F7E751}"/>
              </a:ext>
            </a:extLst>
          </p:cNvPr>
          <p:cNvSpPr>
            <a:spLocks noGrp="1"/>
          </p:cNvSpPr>
          <p:nvPr>
            <p:ph idx="1"/>
          </p:nvPr>
        </p:nvSpPr>
        <p:spPr/>
        <p:txBody>
          <a:bodyPr/>
          <a:lstStyle/>
          <a:p>
            <a:endParaRPr lang="en-NO"/>
          </a:p>
        </p:txBody>
      </p:sp>
      <p:sp>
        <p:nvSpPr>
          <p:cNvPr id="3" name="Title 2">
            <a:extLst>
              <a:ext uri="{FF2B5EF4-FFF2-40B4-BE49-F238E27FC236}">
                <a16:creationId xmlns:a16="http://schemas.microsoft.com/office/drawing/2014/main" id="{B167BB27-8E2F-1331-D07F-3BFADD3F6B83}"/>
              </a:ext>
            </a:extLst>
          </p:cNvPr>
          <p:cNvSpPr>
            <a:spLocks noGrp="1"/>
          </p:cNvSpPr>
          <p:nvPr>
            <p:ph type="title"/>
          </p:nvPr>
        </p:nvSpPr>
        <p:spPr/>
        <p:txBody>
          <a:bodyPr/>
          <a:lstStyle/>
          <a:p>
            <a:r>
              <a:rPr lang="en-NO" dirty="0"/>
              <a:t>Case study II - Strategy</a:t>
            </a:r>
          </a:p>
        </p:txBody>
      </p:sp>
      <p:pic>
        <p:nvPicPr>
          <p:cNvPr id="4" name="Picture 3">
            <a:extLst>
              <a:ext uri="{FF2B5EF4-FFF2-40B4-BE49-F238E27FC236}">
                <a16:creationId xmlns:a16="http://schemas.microsoft.com/office/drawing/2014/main" id="{B1E7EED3-1298-0B43-C0B8-A6DA214BB23B}"/>
              </a:ext>
            </a:extLst>
          </p:cNvPr>
          <p:cNvPicPr>
            <a:picLocks noChangeAspect="1"/>
          </p:cNvPicPr>
          <p:nvPr/>
        </p:nvPicPr>
        <p:blipFill>
          <a:blip r:embed="rId2"/>
          <a:stretch>
            <a:fillRect/>
          </a:stretch>
        </p:blipFill>
        <p:spPr>
          <a:xfrm>
            <a:off x="1076320" y="2070100"/>
            <a:ext cx="6705600" cy="1003300"/>
          </a:xfrm>
          <a:prstGeom prst="rect">
            <a:avLst/>
          </a:prstGeom>
        </p:spPr>
      </p:pic>
      <p:pic>
        <p:nvPicPr>
          <p:cNvPr id="5" name="Picture 4">
            <a:extLst>
              <a:ext uri="{FF2B5EF4-FFF2-40B4-BE49-F238E27FC236}">
                <a16:creationId xmlns:a16="http://schemas.microsoft.com/office/drawing/2014/main" id="{02362126-8FC7-F173-0DEA-89A2D52E19E3}"/>
              </a:ext>
            </a:extLst>
          </p:cNvPr>
          <p:cNvPicPr>
            <a:picLocks noChangeAspect="1"/>
          </p:cNvPicPr>
          <p:nvPr/>
        </p:nvPicPr>
        <p:blipFill>
          <a:blip r:embed="rId3"/>
          <a:stretch>
            <a:fillRect/>
          </a:stretch>
        </p:blipFill>
        <p:spPr>
          <a:xfrm>
            <a:off x="952500" y="3361886"/>
            <a:ext cx="7239000" cy="812800"/>
          </a:xfrm>
          <a:prstGeom prst="rect">
            <a:avLst/>
          </a:prstGeom>
        </p:spPr>
      </p:pic>
    </p:spTree>
    <p:extLst>
      <p:ext uri="{BB962C8B-B14F-4D97-AF65-F5344CB8AC3E}">
        <p14:creationId xmlns:p14="http://schemas.microsoft.com/office/powerpoint/2010/main" val="1029110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66FAFE-4455-327A-121C-F742E497950C}"/>
              </a:ext>
            </a:extLst>
          </p:cNvPr>
          <p:cNvPicPr>
            <a:picLocks noGrp="1" noChangeAspect="1"/>
          </p:cNvPicPr>
          <p:nvPr>
            <p:ph idx="1"/>
          </p:nvPr>
        </p:nvPicPr>
        <p:blipFill>
          <a:blip r:embed="rId3"/>
          <a:stretch>
            <a:fillRect/>
          </a:stretch>
        </p:blipFill>
        <p:spPr>
          <a:xfrm>
            <a:off x="1839516" y="922338"/>
            <a:ext cx="5179218" cy="3671887"/>
          </a:xfrm>
          <a:prstGeom prst="rect">
            <a:avLst/>
          </a:prstGeom>
        </p:spPr>
      </p:pic>
      <p:sp>
        <p:nvSpPr>
          <p:cNvPr id="3" name="Title 2">
            <a:extLst>
              <a:ext uri="{FF2B5EF4-FFF2-40B4-BE49-F238E27FC236}">
                <a16:creationId xmlns:a16="http://schemas.microsoft.com/office/drawing/2014/main" id="{153B0153-B77E-2D50-D7F9-0C59C095BFCD}"/>
              </a:ext>
            </a:extLst>
          </p:cNvPr>
          <p:cNvSpPr>
            <a:spLocks noGrp="1"/>
          </p:cNvSpPr>
          <p:nvPr>
            <p:ph type="title"/>
          </p:nvPr>
        </p:nvSpPr>
        <p:spPr/>
        <p:txBody>
          <a:bodyPr/>
          <a:lstStyle/>
          <a:p>
            <a:r>
              <a:rPr lang="en-NO" dirty="0"/>
              <a:t>Case study II - Sampling</a:t>
            </a:r>
          </a:p>
        </p:txBody>
      </p:sp>
      <p:pic>
        <p:nvPicPr>
          <p:cNvPr id="5" name="Picture 4">
            <a:extLst>
              <a:ext uri="{FF2B5EF4-FFF2-40B4-BE49-F238E27FC236}">
                <a16:creationId xmlns:a16="http://schemas.microsoft.com/office/drawing/2014/main" id="{D7105F90-251F-A7A0-1BE2-F11DE4A09A8F}"/>
              </a:ext>
            </a:extLst>
          </p:cNvPr>
          <p:cNvPicPr>
            <a:picLocks noChangeAspect="1"/>
          </p:cNvPicPr>
          <p:nvPr/>
        </p:nvPicPr>
        <p:blipFill>
          <a:blip r:embed="rId4"/>
          <a:stretch>
            <a:fillRect/>
          </a:stretch>
        </p:blipFill>
        <p:spPr>
          <a:xfrm>
            <a:off x="1704970" y="4464585"/>
            <a:ext cx="5448300" cy="584200"/>
          </a:xfrm>
          <a:prstGeom prst="rect">
            <a:avLst/>
          </a:prstGeom>
        </p:spPr>
      </p:pic>
    </p:spTree>
    <p:extLst>
      <p:ext uri="{BB962C8B-B14F-4D97-AF65-F5344CB8AC3E}">
        <p14:creationId xmlns:p14="http://schemas.microsoft.com/office/powerpoint/2010/main" val="2101086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0D57DAC-454E-B0B3-DB38-55791266BB67}"/>
              </a:ext>
            </a:extLst>
          </p:cNvPr>
          <p:cNvPicPr>
            <a:picLocks noGrp="1" noChangeAspect="1"/>
          </p:cNvPicPr>
          <p:nvPr>
            <p:ph idx="1"/>
          </p:nvPr>
        </p:nvPicPr>
        <p:blipFill>
          <a:blip r:embed="rId2"/>
          <a:stretch>
            <a:fillRect/>
          </a:stretch>
        </p:blipFill>
        <p:spPr>
          <a:xfrm>
            <a:off x="2593181" y="922338"/>
            <a:ext cx="3671887" cy="3671887"/>
          </a:xfrm>
          <a:prstGeom prst="rect">
            <a:avLst/>
          </a:prstGeom>
        </p:spPr>
      </p:pic>
      <p:sp>
        <p:nvSpPr>
          <p:cNvPr id="3" name="Title 2">
            <a:extLst>
              <a:ext uri="{FF2B5EF4-FFF2-40B4-BE49-F238E27FC236}">
                <a16:creationId xmlns:a16="http://schemas.microsoft.com/office/drawing/2014/main" id="{9511E43C-EB70-09F2-F045-24A62802C94F}"/>
              </a:ext>
            </a:extLst>
          </p:cNvPr>
          <p:cNvSpPr>
            <a:spLocks noGrp="1"/>
          </p:cNvSpPr>
          <p:nvPr>
            <p:ph type="title"/>
          </p:nvPr>
        </p:nvSpPr>
        <p:spPr/>
        <p:txBody>
          <a:bodyPr/>
          <a:lstStyle/>
          <a:p>
            <a:r>
              <a:rPr lang="en-NO" dirty="0"/>
              <a:t>Case study II - Algorithm</a:t>
            </a:r>
          </a:p>
        </p:txBody>
      </p:sp>
    </p:spTree>
    <p:extLst>
      <p:ext uri="{BB962C8B-B14F-4D97-AF65-F5344CB8AC3E}">
        <p14:creationId xmlns:p14="http://schemas.microsoft.com/office/powerpoint/2010/main" val="3458674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445034-B5CF-046B-DDD4-19C6FA84468E}"/>
              </a:ext>
            </a:extLst>
          </p:cNvPr>
          <p:cNvPicPr>
            <a:picLocks noGrp="1" noChangeAspect="1"/>
          </p:cNvPicPr>
          <p:nvPr>
            <p:ph idx="1"/>
          </p:nvPr>
        </p:nvPicPr>
        <p:blipFill>
          <a:blip r:embed="rId2"/>
          <a:stretch>
            <a:fillRect/>
          </a:stretch>
        </p:blipFill>
        <p:spPr>
          <a:xfrm>
            <a:off x="1222034" y="922338"/>
            <a:ext cx="6414182" cy="3671887"/>
          </a:xfrm>
          <a:prstGeom prst="rect">
            <a:avLst/>
          </a:prstGeom>
        </p:spPr>
      </p:pic>
      <p:sp>
        <p:nvSpPr>
          <p:cNvPr id="3" name="Title 2">
            <a:extLst>
              <a:ext uri="{FF2B5EF4-FFF2-40B4-BE49-F238E27FC236}">
                <a16:creationId xmlns:a16="http://schemas.microsoft.com/office/drawing/2014/main" id="{C5DC21C8-45AB-14AF-4F60-E426BD50970E}"/>
              </a:ext>
            </a:extLst>
          </p:cNvPr>
          <p:cNvSpPr>
            <a:spLocks noGrp="1"/>
          </p:cNvSpPr>
          <p:nvPr>
            <p:ph type="title"/>
          </p:nvPr>
        </p:nvSpPr>
        <p:spPr/>
        <p:txBody>
          <a:bodyPr/>
          <a:lstStyle/>
          <a:p>
            <a:r>
              <a:rPr lang="en-NO" dirty="0"/>
              <a:t>Case study II - Simulation</a:t>
            </a:r>
          </a:p>
        </p:txBody>
      </p:sp>
    </p:spTree>
    <p:extLst>
      <p:ext uri="{BB962C8B-B14F-4D97-AF65-F5344CB8AC3E}">
        <p14:creationId xmlns:p14="http://schemas.microsoft.com/office/powerpoint/2010/main" val="2405231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BC0423-C4D9-4A31-AA93-4B9027ED651B}"/>
              </a:ext>
            </a:extLst>
          </p:cNvPr>
          <p:cNvPicPr>
            <a:picLocks noGrp="1" noChangeAspect="1"/>
          </p:cNvPicPr>
          <p:nvPr>
            <p:ph idx="1"/>
          </p:nvPr>
        </p:nvPicPr>
        <p:blipFill>
          <a:blip r:embed="rId3"/>
          <a:stretch>
            <a:fillRect/>
          </a:stretch>
        </p:blipFill>
        <p:spPr>
          <a:xfrm>
            <a:off x="314325" y="1354871"/>
            <a:ext cx="8229600" cy="2806821"/>
          </a:xfrm>
          <a:prstGeom prst="rect">
            <a:avLst/>
          </a:prstGeom>
        </p:spPr>
      </p:pic>
      <p:sp>
        <p:nvSpPr>
          <p:cNvPr id="3" name="Title 2">
            <a:extLst>
              <a:ext uri="{FF2B5EF4-FFF2-40B4-BE49-F238E27FC236}">
                <a16:creationId xmlns:a16="http://schemas.microsoft.com/office/drawing/2014/main" id="{F6A5558B-4FAB-D34F-D477-24199B59F892}"/>
              </a:ext>
            </a:extLst>
          </p:cNvPr>
          <p:cNvSpPr>
            <a:spLocks noGrp="1"/>
          </p:cNvSpPr>
          <p:nvPr>
            <p:ph type="title"/>
          </p:nvPr>
        </p:nvSpPr>
        <p:spPr>
          <a:xfrm>
            <a:off x="314320" y="205979"/>
            <a:ext cx="8229600" cy="646331"/>
          </a:xfrm>
        </p:spPr>
        <p:txBody>
          <a:bodyPr/>
          <a:lstStyle/>
          <a:p>
            <a:r>
              <a:rPr lang="en-NO" dirty="0"/>
              <a:t>Case study II - Benchmark</a:t>
            </a:r>
          </a:p>
        </p:txBody>
      </p:sp>
    </p:spTree>
    <p:extLst>
      <p:ext uri="{BB962C8B-B14F-4D97-AF65-F5344CB8AC3E}">
        <p14:creationId xmlns:p14="http://schemas.microsoft.com/office/powerpoint/2010/main" val="1415886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0CE615-D4AA-2A79-764D-C38028C54B3A}"/>
              </a:ext>
            </a:extLst>
          </p:cNvPr>
          <p:cNvPicPr>
            <a:picLocks noGrp="1" noChangeAspect="1"/>
          </p:cNvPicPr>
          <p:nvPr>
            <p:ph idx="1"/>
          </p:nvPr>
        </p:nvPicPr>
        <p:blipFill>
          <a:blip r:embed="rId3"/>
          <a:stretch>
            <a:fillRect/>
          </a:stretch>
        </p:blipFill>
        <p:spPr>
          <a:xfrm>
            <a:off x="1679575" y="1386681"/>
            <a:ext cx="5499100" cy="2743200"/>
          </a:xfrm>
          <a:prstGeom prst="rect">
            <a:avLst/>
          </a:prstGeom>
        </p:spPr>
      </p:pic>
      <p:sp>
        <p:nvSpPr>
          <p:cNvPr id="3" name="Title 2">
            <a:extLst>
              <a:ext uri="{FF2B5EF4-FFF2-40B4-BE49-F238E27FC236}">
                <a16:creationId xmlns:a16="http://schemas.microsoft.com/office/drawing/2014/main" id="{429CF86E-0E77-EB53-1D15-531102A05515}"/>
              </a:ext>
            </a:extLst>
          </p:cNvPr>
          <p:cNvSpPr>
            <a:spLocks noGrp="1"/>
          </p:cNvSpPr>
          <p:nvPr>
            <p:ph type="title"/>
          </p:nvPr>
        </p:nvSpPr>
        <p:spPr/>
        <p:txBody>
          <a:bodyPr/>
          <a:lstStyle/>
          <a:p>
            <a:r>
              <a:rPr lang="en-NO" dirty="0"/>
              <a:t>Case study II - Simulation result</a:t>
            </a:r>
          </a:p>
        </p:txBody>
      </p:sp>
    </p:spTree>
    <p:extLst>
      <p:ext uri="{BB962C8B-B14F-4D97-AF65-F5344CB8AC3E}">
        <p14:creationId xmlns:p14="http://schemas.microsoft.com/office/powerpoint/2010/main" val="452601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90609F-B3AC-18A9-8FFE-14BD34E71B9C}"/>
              </a:ext>
            </a:extLst>
          </p:cNvPr>
          <p:cNvSpPr>
            <a:spLocks noGrp="1"/>
          </p:cNvSpPr>
          <p:nvPr>
            <p:ph idx="1"/>
          </p:nvPr>
        </p:nvSpPr>
        <p:spPr/>
        <p:txBody>
          <a:bodyPr/>
          <a:lstStyle/>
          <a:p>
            <a:endParaRPr lang="en-NO"/>
          </a:p>
        </p:txBody>
      </p:sp>
      <p:sp>
        <p:nvSpPr>
          <p:cNvPr id="3" name="Title 2">
            <a:extLst>
              <a:ext uri="{FF2B5EF4-FFF2-40B4-BE49-F238E27FC236}">
                <a16:creationId xmlns:a16="http://schemas.microsoft.com/office/drawing/2014/main" id="{940794EB-C485-3182-30F5-A66092E87638}"/>
              </a:ext>
            </a:extLst>
          </p:cNvPr>
          <p:cNvSpPr>
            <a:spLocks noGrp="1"/>
          </p:cNvSpPr>
          <p:nvPr>
            <p:ph type="title"/>
          </p:nvPr>
        </p:nvSpPr>
        <p:spPr/>
        <p:txBody>
          <a:bodyPr/>
          <a:lstStyle/>
          <a:p>
            <a:r>
              <a:rPr lang="en-NO" dirty="0"/>
              <a:t>Case study II - Experiment setup</a:t>
            </a:r>
          </a:p>
        </p:txBody>
      </p:sp>
      <p:pic>
        <p:nvPicPr>
          <p:cNvPr id="5" name="Picture 4">
            <a:extLst>
              <a:ext uri="{FF2B5EF4-FFF2-40B4-BE49-F238E27FC236}">
                <a16:creationId xmlns:a16="http://schemas.microsoft.com/office/drawing/2014/main" id="{CF439B92-CD90-9DAA-47FC-52D7D1782A7A}"/>
              </a:ext>
            </a:extLst>
          </p:cNvPr>
          <p:cNvPicPr>
            <a:picLocks noChangeAspect="1"/>
          </p:cNvPicPr>
          <p:nvPr/>
        </p:nvPicPr>
        <p:blipFill>
          <a:blip r:embed="rId2"/>
          <a:stretch>
            <a:fillRect/>
          </a:stretch>
        </p:blipFill>
        <p:spPr>
          <a:xfrm>
            <a:off x="685800" y="1077809"/>
            <a:ext cx="7772400" cy="2987882"/>
          </a:xfrm>
          <a:prstGeom prst="rect">
            <a:avLst/>
          </a:prstGeom>
        </p:spPr>
      </p:pic>
    </p:spTree>
    <p:extLst>
      <p:ext uri="{BB962C8B-B14F-4D97-AF65-F5344CB8AC3E}">
        <p14:creationId xmlns:p14="http://schemas.microsoft.com/office/powerpoint/2010/main" val="349967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5EB3B8-169D-0E06-A9D8-77069F162D22}"/>
              </a:ext>
            </a:extLst>
          </p:cNvPr>
          <p:cNvSpPr>
            <a:spLocks noGrp="1"/>
          </p:cNvSpPr>
          <p:nvPr>
            <p:ph type="title"/>
          </p:nvPr>
        </p:nvSpPr>
        <p:spPr/>
        <p:txBody>
          <a:bodyPr/>
          <a:lstStyle/>
          <a:p>
            <a:r>
              <a:rPr lang="en-NO" dirty="0"/>
              <a:t>Case study II - Experiment result</a:t>
            </a:r>
          </a:p>
        </p:txBody>
      </p:sp>
      <p:sp>
        <p:nvSpPr>
          <p:cNvPr id="6" name="Content Placeholder 5">
            <a:extLst>
              <a:ext uri="{FF2B5EF4-FFF2-40B4-BE49-F238E27FC236}">
                <a16:creationId xmlns:a16="http://schemas.microsoft.com/office/drawing/2014/main" id="{FD7A26D5-84BC-7D86-41D5-6A93785397B9}"/>
              </a:ext>
            </a:extLst>
          </p:cNvPr>
          <p:cNvSpPr>
            <a:spLocks noGrp="1"/>
          </p:cNvSpPr>
          <p:nvPr>
            <p:ph idx="1"/>
          </p:nvPr>
        </p:nvSpPr>
        <p:spPr/>
        <p:txBody>
          <a:bodyPr/>
          <a:lstStyle/>
          <a:p>
            <a:endParaRPr lang="en-NO"/>
          </a:p>
        </p:txBody>
      </p:sp>
      <p:pic>
        <p:nvPicPr>
          <p:cNvPr id="7" name="Picture 6">
            <a:extLst>
              <a:ext uri="{FF2B5EF4-FFF2-40B4-BE49-F238E27FC236}">
                <a16:creationId xmlns:a16="http://schemas.microsoft.com/office/drawing/2014/main" id="{B296C5F4-822C-276C-BF78-6A33F4756BA3}"/>
              </a:ext>
            </a:extLst>
          </p:cNvPr>
          <p:cNvPicPr>
            <a:picLocks noChangeAspect="1"/>
          </p:cNvPicPr>
          <p:nvPr/>
        </p:nvPicPr>
        <p:blipFill>
          <a:blip r:embed="rId3"/>
          <a:stretch>
            <a:fillRect/>
          </a:stretch>
        </p:blipFill>
        <p:spPr>
          <a:xfrm>
            <a:off x="542920" y="1297115"/>
            <a:ext cx="7772400" cy="2549270"/>
          </a:xfrm>
          <a:prstGeom prst="rect">
            <a:avLst/>
          </a:prstGeom>
        </p:spPr>
      </p:pic>
    </p:spTree>
    <p:extLst>
      <p:ext uri="{BB962C8B-B14F-4D97-AF65-F5344CB8AC3E}">
        <p14:creationId xmlns:p14="http://schemas.microsoft.com/office/powerpoint/2010/main" val="1097756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77A739-3970-E92D-E4F6-0882E120E701}"/>
              </a:ext>
            </a:extLst>
          </p:cNvPr>
          <p:cNvSpPr>
            <a:spLocks noGrp="1"/>
          </p:cNvSpPr>
          <p:nvPr>
            <p:ph idx="1"/>
          </p:nvPr>
        </p:nvSpPr>
        <p:spPr/>
        <p:txBody>
          <a:bodyPr/>
          <a:lstStyle/>
          <a:p>
            <a:r>
              <a:rPr lang="en-NO" dirty="0"/>
              <a:t>Lateral gradient detection</a:t>
            </a:r>
          </a:p>
          <a:p>
            <a:r>
              <a:rPr lang="en-GB" dirty="0"/>
              <a:t>U</a:t>
            </a:r>
            <a:r>
              <a:rPr lang="en-NO" dirty="0"/>
              <a:t>pwelling front detection</a:t>
            </a:r>
          </a:p>
        </p:txBody>
      </p:sp>
      <p:sp>
        <p:nvSpPr>
          <p:cNvPr id="3" name="Title 2">
            <a:extLst>
              <a:ext uri="{FF2B5EF4-FFF2-40B4-BE49-F238E27FC236}">
                <a16:creationId xmlns:a16="http://schemas.microsoft.com/office/drawing/2014/main" id="{D747ECB7-0D21-6309-B352-CBB2A831B1A7}"/>
              </a:ext>
            </a:extLst>
          </p:cNvPr>
          <p:cNvSpPr>
            <a:spLocks noGrp="1"/>
          </p:cNvSpPr>
          <p:nvPr>
            <p:ph type="title"/>
          </p:nvPr>
        </p:nvSpPr>
        <p:spPr/>
        <p:txBody>
          <a:bodyPr/>
          <a:lstStyle/>
          <a:p>
            <a:r>
              <a:rPr lang="en-NO" dirty="0"/>
              <a:t>Case study III</a:t>
            </a:r>
          </a:p>
        </p:txBody>
      </p:sp>
      <p:pic>
        <p:nvPicPr>
          <p:cNvPr id="4" name="Content Placeholder 7">
            <a:extLst>
              <a:ext uri="{FF2B5EF4-FFF2-40B4-BE49-F238E27FC236}">
                <a16:creationId xmlns:a16="http://schemas.microsoft.com/office/drawing/2014/main" id="{F038B9AB-9CBB-F87C-E3A1-C1CEE0048232}"/>
              </a:ext>
            </a:extLst>
          </p:cNvPr>
          <p:cNvPicPr>
            <a:picLocks noChangeAspect="1"/>
          </p:cNvPicPr>
          <p:nvPr/>
        </p:nvPicPr>
        <p:blipFill>
          <a:blip r:embed="rId3"/>
          <a:stretch>
            <a:fillRect/>
          </a:stretch>
        </p:blipFill>
        <p:spPr>
          <a:xfrm>
            <a:off x="4429120" y="6266"/>
            <a:ext cx="4669893" cy="5044273"/>
          </a:xfrm>
          <a:prstGeom prst="rect">
            <a:avLst/>
          </a:prstGeom>
        </p:spPr>
      </p:pic>
    </p:spTree>
    <p:extLst>
      <p:ext uri="{BB962C8B-B14F-4D97-AF65-F5344CB8AC3E}">
        <p14:creationId xmlns:p14="http://schemas.microsoft.com/office/powerpoint/2010/main" val="3569867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4B4C7B-565B-A3D8-3749-3D4BC6F764CB}"/>
              </a:ext>
            </a:extLst>
          </p:cNvPr>
          <p:cNvPicPr>
            <a:picLocks noChangeAspect="1"/>
          </p:cNvPicPr>
          <p:nvPr/>
        </p:nvPicPr>
        <p:blipFill>
          <a:blip r:embed="rId2"/>
          <a:stretch>
            <a:fillRect/>
          </a:stretch>
        </p:blipFill>
        <p:spPr>
          <a:xfrm>
            <a:off x="2141188" y="922492"/>
            <a:ext cx="4575864" cy="3672131"/>
          </a:xfrm>
          <a:prstGeom prst="rect">
            <a:avLst/>
          </a:prstGeom>
          <a:noFill/>
        </p:spPr>
      </p:pic>
      <p:sp>
        <p:nvSpPr>
          <p:cNvPr id="3" name="Title 2">
            <a:extLst>
              <a:ext uri="{FF2B5EF4-FFF2-40B4-BE49-F238E27FC236}">
                <a16:creationId xmlns:a16="http://schemas.microsoft.com/office/drawing/2014/main" id="{D747ECB7-0D21-6309-B352-CBB2A831B1A7}"/>
              </a:ext>
            </a:extLst>
          </p:cNvPr>
          <p:cNvSpPr>
            <a:spLocks noGrp="1"/>
          </p:cNvSpPr>
          <p:nvPr>
            <p:ph type="title"/>
          </p:nvPr>
        </p:nvSpPr>
        <p:spPr>
          <a:xfrm>
            <a:off x="314320" y="205979"/>
            <a:ext cx="8229600" cy="646331"/>
          </a:xfrm>
        </p:spPr>
        <p:txBody>
          <a:bodyPr anchor="t">
            <a:normAutofit/>
          </a:bodyPr>
          <a:lstStyle/>
          <a:p>
            <a:r>
              <a:rPr lang="en-NO" dirty="0"/>
              <a:t>Case study III</a:t>
            </a:r>
          </a:p>
        </p:txBody>
      </p:sp>
    </p:spTree>
    <p:extLst>
      <p:ext uri="{BB962C8B-B14F-4D97-AF65-F5344CB8AC3E}">
        <p14:creationId xmlns:p14="http://schemas.microsoft.com/office/powerpoint/2010/main" val="1000435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BBE38B-E264-81CB-08C6-231103697EC1}"/>
              </a:ext>
            </a:extLst>
          </p:cNvPr>
          <p:cNvSpPr>
            <a:spLocks noGrp="1"/>
          </p:cNvSpPr>
          <p:nvPr>
            <p:ph idx="1"/>
          </p:nvPr>
        </p:nvSpPr>
        <p:spPr/>
        <p:txBody>
          <a:bodyPr/>
          <a:lstStyle/>
          <a:p>
            <a:endParaRPr lang="en-NO"/>
          </a:p>
        </p:txBody>
      </p:sp>
      <p:sp>
        <p:nvSpPr>
          <p:cNvPr id="3" name="Title 2">
            <a:extLst>
              <a:ext uri="{FF2B5EF4-FFF2-40B4-BE49-F238E27FC236}">
                <a16:creationId xmlns:a16="http://schemas.microsoft.com/office/drawing/2014/main" id="{7B1B0E42-E626-8599-B29F-C347047B5C12}"/>
              </a:ext>
            </a:extLst>
          </p:cNvPr>
          <p:cNvSpPr>
            <a:spLocks noGrp="1"/>
          </p:cNvSpPr>
          <p:nvPr>
            <p:ph type="title"/>
          </p:nvPr>
        </p:nvSpPr>
        <p:spPr/>
        <p:txBody>
          <a:bodyPr/>
          <a:lstStyle/>
          <a:p>
            <a:r>
              <a:rPr lang="en-NO" dirty="0"/>
              <a:t>Ocean fronts (upwelling)</a:t>
            </a:r>
          </a:p>
        </p:txBody>
      </p:sp>
      <p:pic>
        <p:nvPicPr>
          <p:cNvPr id="1026" name="Picture 2" descr="What is upwelling?">
            <a:extLst>
              <a:ext uri="{FF2B5EF4-FFF2-40B4-BE49-F238E27FC236}">
                <a16:creationId xmlns:a16="http://schemas.microsoft.com/office/drawing/2014/main" id="{31B2774F-AC4A-414D-699F-D4EB23C37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9463"/>
            <a:ext cx="9144000" cy="358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070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10CC1-571B-E1D6-D932-1940CC325E3C}"/>
              </a:ext>
            </a:extLst>
          </p:cNvPr>
          <p:cNvSpPr>
            <a:spLocks noGrp="1"/>
          </p:cNvSpPr>
          <p:nvPr>
            <p:ph type="title"/>
          </p:nvPr>
        </p:nvSpPr>
        <p:spPr/>
        <p:txBody>
          <a:bodyPr/>
          <a:lstStyle/>
          <a:p>
            <a:r>
              <a:rPr lang="en-NO" dirty="0"/>
              <a:t>Case study III</a:t>
            </a:r>
          </a:p>
        </p:txBody>
      </p:sp>
      <p:sp>
        <p:nvSpPr>
          <p:cNvPr id="12" name="Content Placeholder 11">
            <a:extLst>
              <a:ext uri="{FF2B5EF4-FFF2-40B4-BE49-F238E27FC236}">
                <a16:creationId xmlns:a16="http://schemas.microsoft.com/office/drawing/2014/main" id="{26B30C6D-FE58-AD03-45BB-9F6ADA7E0B4D}"/>
              </a:ext>
            </a:extLst>
          </p:cNvPr>
          <p:cNvSpPr>
            <a:spLocks noGrp="1"/>
          </p:cNvSpPr>
          <p:nvPr>
            <p:ph idx="1"/>
          </p:nvPr>
        </p:nvSpPr>
        <p:spPr/>
        <p:txBody>
          <a:bodyPr/>
          <a:lstStyle/>
          <a:p>
            <a:endParaRPr lang="en-NO"/>
          </a:p>
        </p:txBody>
      </p:sp>
      <p:pic>
        <p:nvPicPr>
          <p:cNvPr id="14" name="Picture 13">
            <a:extLst>
              <a:ext uri="{FF2B5EF4-FFF2-40B4-BE49-F238E27FC236}">
                <a16:creationId xmlns:a16="http://schemas.microsoft.com/office/drawing/2014/main" id="{BC5DB594-9A6B-ADB8-911B-C8914FC542B7}"/>
              </a:ext>
            </a:extLst>
          </p:cNvPr>
          <p:cNvPicPr>
            <a:picLocks noChangeAspect="1"/>
          </p:cNvPicPr>
          <p:nvPr/>
        </p:nvPicPr>
        <p:blipFill>
          <a:blip r:embed="rId3"/>
          <a:stretch>
            <a:fillRect/>
          </a:stretch>
        </p:blipFill>
        <p:spPr>
          <a:xfrm>
            <a:off x="1381351" y="870161"/>
            <a:ext cx="6095537" cy="3776792"/>
          </a:xfrm>
          <a:prstGeom prst="rect">
            <a:avLst/>
          </a:prstGeom>
        </p:spPr>
      </p:pic>
    </p:spTree>
    <p:extLst>
      <p:ext uri="{BB962C8B-B14F-4D97-AF65-F5344CB8AC3E}">
        <p14:creationId xmlns:p14="http://schemas.microsoft.com/office/powerpoint/2010/main" val="1054536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32A772-9C32-7E33-4DF4-27293DE64D0D}"/>
              </a:ext>
            </a:extLst>
          </p:cNvPr>
          <p:cNvPicPr>
            <a:picLocks noGrp="1" noChangeAspect="1"/>
          </p:cNvPicPr>
          <p:nvPr>
            <p:ph idx="1"/>
          </p:nvPr>
        </p:nvPicPr>
        <p:blipFill>
          <a:blip r:embed="rId3"/>
          <a:stretch>
            <a:fillRect/>
          </a:stretch>
        </p:blipFill>
        <p:spPr>
          <a:xfrm>
            <a:off x="314320" y="942435"/>
            <a:ext cx="5030272" cy="3671887"/>
          </a:xfrm>
          <a:prstGeom prst="rect">
            <a:avLst/>
          </a:prstGeom>
        </p:spPr>
      </p:pic>
      <p:sp>
        <p:nvSpPr>
          <p:cNvPr id="3" name="Title 2">
            <a:extLst>
              <a:ext uri="{FF2B5EF4-FFF2-40B4-BE49-F238E27FC236}">
                <a16:creationId xmlns:a16="http://schemas.microsoft.com/office/drawing/2014/main" id="{FE6836F8-4704-6088-7122-98E9BAD9B5B6}"/>
              </a:ext>
            </a:extLst>
          </p:cNvPr>
          <p:cNvSpPr>
            <a:spLocks noGrp="1"/>
          </p:cNvSpPr>
          <p:nvPr>
            <p:ph type="title"/>
          </p:nvPr>
        </p:nvSpPr>
        <p:spPr>
          <a:xfrm>
            <a:off x="314320" y="205979"/>
            <a:ext cx="9281856" cy="646331"/>
          </a:xfrm>
        </p:spPr>
        <p:txBody>
          <a:bodyPr/>
          <a:lstStyle/>
          <a:p>
            <a:r>
              <a:rPr lang="en-NO" dirty="0"/>
              <a:t>Case study III - upwelling front detection</a:t>
            </a:r>
          </a:p>
        </p:txBody>
      </p:sp>
      <p:pic>
        <p:nvPicPr>
          <p:cNvPr id="5" name="Picture 4">
            <a:extLst>
              <a:ext uri="{FF2B5EF4-FFF2-40B4-BE49-F238E27FC236}">
                <a16:creationId xmlns:a16="http://schemas.microsoft.com/office/drawing/2014/main" id="{30E63748-6356-F094-C541-C6B5FB64A492}"/>
              </a:ext>
            </a:extLst>
          </p:cNvPr>
          <p:cNvPicPr>
            <a:picLocks noChangeAspect="1"/>
          </p:cNvPicPr>
          <p:nvPr/>
        </p:nvPicPr>
        <p:blipFill>
          <a:blip r:embed="rId4"/>
          <a:stretch>
            <a:fillRect/>
          </a:stretch>
        </p:blipFill>
        <p:spPr>
          <a:xfrm>
            <a:off x="5672365" y="1280048"/>
            <a:ext cx="2501900" cy="774700"/>
          </a:xfrm>
          <a:prstGeom prst="rect">
            <a:avLst/>
          </a:prstGeom>
        </p:spPr>
      </p:pic>
      <p:pic>
        <p:nvPicPr>
          <p:cNvPr id="6" name="Picture 5">
            <a:extLst>
              <a:ext uri="{FF2B5EF4-FFF2-40B4-BE49-F238E27FC236}">
                <a16:creationId xmlns:a16="http://schemas.microsoft.com/office/drawing/2014/main" id="{3EA18065-D2EC-C5F0-D33E-202825345E87}"/>
              </a:ext>
            </a:extLst>
          </p:cNvPr>
          <p:cNvPicPr>
            <a:picLocks noChangeAspect="1"/>
          </p:cNvPicPr>
          <p:nvPr/>
        </p:nvPicPr>
        <p:blipFill>
          <a:blip r:embed="rId5"/>
          <a:stretch>
            <a:fillRect/>
          </a:stretch>
        </p:blipFill>
        <p:spPr>
          <a:xfrm>
            <a:off x="5344592" y="2747605"/>
            <a:ext cx="3454400" cy="711200"/>
          </a:xfrm>
          <a:prstGeom prst="rect">
            <a:avLst/>
          </a:prstGeom>
        </p:spPr>
      </p:pic>
    </p:spTree>
    <p:extLst>
      <p:ext uri="{BB962C8B-B14F-4D97-AF65-F5344CB8AC3E}">
        <p14:creationId xmlns:p14="http://schemas.microsoft.com/office/powerpoint/2010/main" val="3077365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08193C-8221-2784-A5F1-5CFE8F2F5CF1}"/>
              </a:ext>
            </a:extLst>
          </p:cNvPr>
          <p:cNvPicPr>
            <a:picLocks noGrp="1" noChangeAspect="1"/>
          </p:cNvPicPr>
          <p:nvPr>
            <p:ph idx="1"/>
          </p:nvPr>
        </p:nvPicPr>
        <p:blipFill>
          <a:blip r:embed="rId3"/>
          <a:stretch>
            <a:fillRect/>
          </a:stretch>
        </p:blipFill>
        <p:spPr>
          <a:xfrm>
            <a:off x="723239" y="922338"/>
            <a:ext cx="7411771" cy="3671887"/>
          </a:xfrm>
          <a:prstGeom prst="rect">
            <a:avLst/>
          </a:prstGeom>
        </p:spPr>
      </p:pic>
      <p:sp>
        <p:nvSpPr>
          <p:cNvPr id="3" name="Title 2">
            <a:extLst>
              <a:ext uri="{FF2B5EF4-FFF2-40B4-BE49-F238E27FC236}">
                <a16:creationId xmlns:a16="http://schemas.microsoft.com/office/drawing/2014/main" id="{5F9E8FF4-BBDA-BEEF-83BA-7972A7E5B31E}"/>
              </a:ext>
            </a:extLst>
          </p:cNvPr>
          <p:cNvSpPr>
            <a:spLocks noGrp="1"/>
          </p:cNvSpPr>
          <p:nvPr>
            <p:ph type="title"/>
          </p:nvPr>
        </p:nvSpPr>
        <p:spPr/>
        <p:txBody>
          <a:bodyPr/>
          <a:lstStyle/>
          <a:p>
            <a:r>
              <a:rPr lang="en-NO" dirty="0"/>
              <a:t>Case study III - historic data analysis</a:t>
            </a:r>
          </a:p>
        </p:txBody>
      </p:sp>
    </p:spTree>
    <p:extLst>
      <p:ext uri="{BB962C8B-B14F-4D97-AF65-F5344CB8AC3E}">
        <p14:creationId xmlns:p14="http://schemas.microsoft.com/office/powerpoint/2010/main" val="1669563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BD3F1-B085-EB08-7216-99025D2F8396}"/>
              </a:ext>
            </a:extLst>
          </p:cNvPr>
          <p:cNvSpPr>
            <a:spLocks noGrp="1"/>
          </p:cNvSpPr>
          <p:nvPr>
            <p:ph idx="1"/>
          </p:nvPr>
        </p:nvSpPr>
        <p:spPr/>
        <p:txBody>
          <a:bodyPr/>
          <a:lstStyle/>
          <a:p>
            <a:endParaRPr lang="en-NO"/>
          </a:p>
        </p:txBody>
      </p:sp>
      <p:sp>
        <p:nvSpPr>
          <p:cNvPr id="3" name="Title 2">
            <a:extLst>
              <a:ext uri="{FF2B5EF4-FFF2-40B4-BE49-F238E27FC236}">
                <a16:creationId xmlns:a16="http://schemas.microsoft.com/office/drawing/2014/main" id="{05A4CE00-21B4-A2D7-E77F-3C40DA6B46AF}"/>
              </a:ext>
            </a:extLst>
          </p:cNvPr>
          <p:cNvSpPr>
            <a:spLocks noGrp="1"/>
          </p:cNvSpPr>
          <p:nvPr>
            <p:ph type="title"/>
          </p:nvPr>
        </p:nvSpPr>
        <p:spPr/>
        <p:txBody>
          <a:bodyPr/>
          <a:lstStyle/>
          <a:p>
            <a:r>
              <a:rPr lang="en-NO" dirty="0"/>
              <a:t>Case study III - metric comparison</a:t>
            </a:r>
          </a:p>
        </p:txBody>
      </p:sp>
      <p:pic>
        <p:nvPicPr>
          <p:cNvPr id="4" name="Picture 3">
            <a:extLst>
              <a:ext uri="{FF2B5EF4-FFF2-40B4-BE49-F238E27FC236}">
                <a16:creationId xmlns:a16="http://schemas.microsoft.com/office/drawing/2014/main" id="{CB8F6C42-5B8D-B8E8-3AC8-FEF4BA4C58AD}"/>
              </a:ext>
            </a:extLst>
          </p:cNvPr>
          <p:cNvPicPr>
            <a:picLocks noChangeAspect="1"/>
          </p:cNvPicPr>
          <p:nvPr/>
        </p:nvPicPr>
        <p:blipFill>
          <a:blip r:embed="rId2"/>
          <a:stretch>
            <a:fillRect/>
          </a:stretch>
        </p:blipFill>
        <p:spPr>
          <a:xfrm>
            <a:off x="685800" y="1037015"/>
            <a:ext cx="7772400" cy="3069469"/>
          </a:xfrm>
          <a:prstGeom prst="rect">
            <a:avLst/>
          </a:prstGeom>
        </p:spPr>
      </p:pic>
    </p:spTree>
    <p:extLst>
      <p:ext uri="{BB962C8B-B14F-4D97-AF65-F5344CB8AC3E}">
        <p14:creationId xmlns:p14="http://schemas.microsoft.com/office/powerpoint/2010/main" val="2282407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5050237-8DFB-7943-92F2-B4D34028CC42}"/>
              </a:ext>
            </a:extLst>
          </p:cNvPr>
          <p:cNvPicPr>
            <a:picLocks noGrp="1" noChangeAspect="1"/>
          </p:cNvPicPr>
          <p:nvPr>
            <p:ph idx="1"/>
          </p:nvPr>
        </p:nvPicPr>
        <p:blipFill>
          <a:blip r:embed="rId2"/>
          <a:stretch>
            <a:fillRect/>
          </a:stretch>
        </p:blipFill>
        <p:spPr>
          <a:xfrm>
            <a:off x="546946" y="932386"/>
            <a:ext cx="3423471" cy="3671887"/>
          </a:xfrm>
          <a:prstGeom prst="rect">
            <a:avLst/>
          </a:prstGeom>
        </p:spPr>
      </p:pic>
      <p:sp>
        <p:nvSpPr>
          <p:cNvPr id="3" name="Title 2">
            <a:extLst>
              <a:ext uri="{FF2B5EF4-FFF2-40B4-BE49-F238E27FC236}">
                <a16:creationId xmlns:a16="http://schemas.microsoft.com/office/drawing/2014/main" id="{09E3218D-83C1-522C-0D11-8F0605D4442E}"/>
              </a:ext>
            </a:extLst>
          </p:cNvPr>
          <p:cNvSpPr>
            <a:spLocks noGrp="1"/>
          </p:cNvSpPr>
          <p:nvPr>
            <p:ph type="title"/>
          </p:nvPr>
        </p:nvSpPr>
        <p:spPr/>
        <p:txBody>
          <a:bodyPr/>
          <a:lstStyle/>
          <a:p>
            <a:endParaRPr lang="en-NO"/>
          </a:p>
        </p:txBody>
      </p:sp>
      <p:pic>
        <p:nvPicPr>
          <p:cNvPr id="5" name="Picture 4">
            <a:extLst>
              <a:ext uri="{FF2B5EF4-FFF2-40B4-BE49-F238E27FC236}">
                <a16:creationId xmlns:a16="http://schemas.microsoft.com/office/drawing/2014/main" id="{BEFBE24B-2F97-C876-7DB0-4491535B119C}"/>
              </a:ext>
            </a:extLst>
          </p:cNvPr>
          <p:cNvPicPr>
            <a:picLocks noChangeAspect="1"/>
          </p:cNvPicPr>
          <p:nvPr/>
        </p:nvPicPr>
        <p:blipFill>
          <a:blip r:embed="rId3"/>
          <a:stretch>
            <a:fillRect/>
          </a:stretch>
        </p:blipFill>
        <p:spPr>
          <a:xfrm>
            <a:off x="4679445" y="0"/>
            <a:ext cx="4405583" cy="5143500"/>
          </a:xfrm>
          <a:prstGeom prst="rect">
            <a:avLst/>
          </a:prstGeom>
        </p:spPr>
      </p:pic>
    </p:spTree>
    <p:extLst>
      <p:ext uri="{BB962C8B-B14F-4D97-AF65-F5344CB8AC3E}">
        <p14:creationId xmlns:p14="http://schemas.microsoft.com/office/powerpoint/2010/main" val="3320497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781F73-571D-29C3-6404-E4D24D9A2DB1}"/>
              </a:ext>
            </a:extLst>
          </p:cNvPr>
          <p:cNvSpPr>
            <a:spLocks noGrp="1"/>
          </p:cNvSpPr>
          <p:nvPr>
            <p:ph idx="1"/>
          </p:nvPr>
        </p:nvSpPr>
        <p:spPr/>
        <p:txBody>
          <a:bodyPr/>
          <a:lstStyle/>
          <a:p>
            <a:r>
              <a:rPr lang="en-GB" dirty="0"/>
              <a:t>I</a:t>
            </a:r>
            <a:r>
              <a:rPr lang="en-NO" dirty="0"/>
              <a:t>mprovements in AUV hardware and software</a:t>
            </a:r>
          </a:p>
          <a:p>
            <a:r>
              <a:rPr lang="en-GB" dirty="0"/>
              <a:t>E</a:t>
            </a:r>
            <a:r>
              <a:rPr lang="en-NO" dirty="0"/>
              <a:t>nhanced communication and sensing capabilities</a:t>
            </a:r>
          </a:p>
          <a:p>
            <a:r>
              <a:rPr lang="en-GB" dirty="0"/>
              <a:t>M</a:t>
            </a:r>
            <a:r>
              <a:rPr lang="en-NO" dirty="0"/>
              <a:t>achine learning for better adaptive sampling </a:t>
            </a:r>
          </a:p>
          <a:p>
            <a:r>
              <a:rPr lang="en-GB" dirty="0"/>
              <a:t>I</a:t>
            </a:r>
            <a:r>
              <a:rPr lang="en-NO" dirty="0"/>
              <a:t>ntegrating big data sources such as AIS, satellite, buoys etc. </a:t>
            </a:r>
          </a:p>
          <a:p>
            <a:endParaRPr lang="en-NO" dirty="0"/>
          </a:p>
        </p:txBody>
      </p:sp>
      <p:sp>
        <p:nvSpPr>
          <p:cNvPr id="3" name="Title 2">
            <a:extLst>
              <a:ext uri="{FF2B5EF4-FFF2-40B4-BE49-F238E27FC236}">
                <a16:creationId xmlns:a16="http://schemas.microsoft.com/office/drawing/2014/main" id="{35E0046B-4076-27DA-A89A-CC8DB1F67C91}"/>
              </a:ext>
            </a:extLst>
          </p:cNvPr>
          <p:cNvSpPr>
            <a:spLocks noGrp="1"/>
          </p:cNvSpPr>
          <p:nvPr>
            <p:ph type="title"/>
          </p:nvPr>
        </p:nvSpPr>
        <p:spPr/>
        <p:txBody>
          <a:bodyPr/>
          <a:lstStyle/>
          <a:p>
            <a:r>
              <a:rPr lang="en-NO" dirty="0"/>
              <a:t>Future work</a:t>
            </a:r>
          </a:p>
        </p:txBody>
      </p:sp>
    </p:spTree>
    <p:extLst>
      <p:ext uri="{BB962C8B-B14F-4D97-AF65-F5344CB8AC3E}">
        <p14:creationId xmlns:p14="http://schemas.microsoft.com/office/powerpoint/2010/main" val="1705817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E42D82-89FA-EE94-B4D9-7EE83874BE74}"/>
              </a:ext>
            </a:extLst>
          </p:cNvPr>
          <p:cNvSpPr>
            <a:spLocks noGrp="1"/>
          </p:cNvSpPr>
          <p:nvPr>
            <p:ph idx="1"/>
          </p:nvPr>
        </p:nvSpPr>
        <p:spPr/>
        <p:txBody>
          <a:bodyPr/>
          <a:lstStyle/>
          <a:p>
            <a:r>
              <a:rPr lang="en-NO" dirty="0"/>
              <a:t>Oceanfronts are important for us</a:t>
            </a:r>
          </a:p>
          <a:p>
            <a:r>
              <a:rPr lang="en-NO" dirty="0"/>
              <a:t>AUVs are flexibles to solve this problem</a:t>
            </a:r>
          </a:p>
          <a:p>
            <a:r>
              <a:rPr lang="en-NO" dirty="0"/>
              <a:t>More AUV can help in certain ways, but its associated technical difficulty can be daunting to scale for now</a:t>
            </a:r>
          </a:p>
          <a:p>
            <a:r>
              <a:rPr lang="en-NO"/>
              <a:t>AI can be a potential game changer</a:t>
            </a:r>
          </a:p>
        </p:txBody>
      </p:sp>
      <p:sp>
        <p:nvSpPr>
          <p:cNvPr id="3" name="Title 2">
            <a:extLst>
              <a:ext uri="{FF2B5EF4-FFF2-40B4-BE49-F238E27FC236}">
                <a16:creationId xmlns:a16="http://schemas.microsoft.com/office/drawing/2014/main" id="{80929FD7-D108-6DAA-E6BD-D12DDBC7D59F}"/>
              </a:ext>
            </a:extLst>
          </p:cNvPr>
          <p:cNvSpPr>
            <a:spLocks noGrp="1"/>
          </p:cNvSpPr>
          <p:nvPr>
            <p:ph type="title"/>
          </p:nvPr>
        </p:nvSpPr>
        <p:spPr/>
        <p:txBody>
          <a:bodyPr/>
          <a:lstStyle/>
          <a:p>
            <a:r>
              <a:rPr lang="en-NO" dirty="0"/>
              <a:t>Conclusion</a:t>
            </a:r>
          </a:p>
        </p:txBody>
      </p:sp>
    </p:spTree>
    <p:extLst>
      <p:ext uri="{BB962C8B-B14F-4D97-AF65-F5344CB8AC3E}">
        <p14:creationId xmlns:p14="http://schemas.microsoft.com/office/powerpoint/2010/main" val="1522968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F64A48F-1BB1-B828-0C9B-02135F9C0CEC}"/>
              </a:ext>
            </a:extLst>
          </p:cNvPr>
          <p:cNvSpPr>
            <a:spLocks noGrp="1"/>
          </p:cNvSpPr>
          <p:nvPr>
            <p:ph type="title"/>
          </p:nvPr>
        </p:nvSpPr>
        <p:spPr>
          <a:xfrm>
            <a:off x="314320" y="205979"/>
            <a:ext cx="8229600" cy="646331"/>
          </a:xfrm>
        </p:spPr>
        <p:txBody>
          <a:bodyPr/>
          <a:lstStyle/>
          <a:p>
            <a:r>
              <a:rPr lang="en-US" dirty="0"/>
              <a:t>Ocean fronts (surface plume)</a:t>
            </a:r>
          </a:p>
        </p:txBody>
      </p:sp>
      <p:sp>
        <p:nvSpPr>
          <p:cNvPr id="12" name="Content Placeholder 3">
            <a:extLst>
              <a:ext uri="{FF2B5EF4-FFF2-40B4-BE49-F238E27FC236}">
                <a16:creationId xmlns:a16="http://schemas.microsoft.com/office/drawing/2014/main" id="{51CCE8D4-CDDF-24F1-91C9-79DFCCD32092}"/>
              </a:ext>
            </a:extLst>
          </p:cNvPr>
          <p:cNvSpPr>
            <a:spLocks noGrp="1"/>
          </p:cNvSpPr>
          <p:nvPr>
            <p:ph sz="half" idx="2"/>
          </p:nvPr>
        </p:nvSpPr>
        <p:spPr>
          <a:xfrm>
            <a:off x="4648200" y="1200151"/>
            <a:ext cx="4038600" cy="3394472"/>
          </a:xfrm>
        </p:spPr>
        <p:txBody>
          <a:bodyPr/>
          <a:lstStyle/>
          <a:p>
            <a:endParaRPr lang="en-US" dirty="0"/>
          </a:p>
        </p:txBody>
      </p:sp>
      <p:pic>
        <p:nvPicPr>
          <p:cNvPr id="6" name="Picture 5">
            <a:extLst>
              <a:ext uri="{FF2B5EF4-FFF2-40B4-BE49-F238E27FC236}">
                <a16:creationId xmlns:a16="http://schemas.microsoft.com/office/drawing/2014/main" id="{F80F5E00-6E75-7901-C74C-B6D0CE71791F}"/>
              </a:ext>
            </a:extLst>
          </p:cNvPr>
          <p:cNvPicPr>
            <a:picLocks noChangeAspect="1"/>
          </p:cNvPicPr>
          <p:nvPr/>
        </p:nvPicPr>
        <p:blipFill>
          <a:blip r:embed="rId3"/>
          <a:stretch>
            <a:fillRect/>
          </a:stretch>
        </p:blipFill>
        <p:spPr>
          <a:xfrm>
            <a:off x="4381500" y="1143136"/>
            <a:ext cx="4572000" cy="2704504"/>
          </a:xfrm>
          <a:prstGeom prst="rect">
            <a:avLst/>
          </a:prstGeom>
        </p:spPr>
      </p:pic>
      <p:sp>
        <p:nvSpPr>
          <p:cNvPr id="9" name="TextBox 8">
            <a:extLst>
              <a:ext uri="{FF2B5EF4-FFF2-40B4-BE49-F238E27FC236}">
                <a16:creationId xmlns:a16="http://schemas.microsoft.com/office/drawing/2014/main" id="{B5A8E572-7F29-4B3B-0194-7B73080F0438}"/>
              </a:ext>
            </a:extLst>
          </p:cNvPr>
          <p:cNvSpPr txBox="1"/>
          <p:nvPr/>
        </p:nvSpPr>
        <p:spPr>
          <a:xfrm>
            <a:off x="4302396" y="3845397"/>
            <a:ext cx="4598504" cy="369332"/>
          </a:xfrm>
          <a:prstGeom prst="rect">
            <a:avLst/>
          </a:prstGeom>
          <a:noFill/>
        </p:spPr>
        <p:txBody>
          <a:bodyPr wrap="square">
            <a:spAutoFit/>
          </a:bodyPr>
          <a:lstStyle/>
          <a:p>
            <a:r>
              <a:rPr lang="en-US" dirty="0"/>
              <a:t>Elwha River (@University of Washington)</a:t>
            </a:r>
          </a:p>
        </p:txBody>
      </p:sp>
      <p:pic>
        <p:nvPicPr>
          <p:cNvPr id="11" name="Picture 10">
            <a:extLst>
              <a:ext uri="{FF2B5EF4-FFF2-40B4-BE49-F238E27FC236}">
                <a16:creationId xmlns:a16="http://schemas.microsoft.com/office/drawing/2014/main" id="{8FB2F30F-AEBC-0536-1215-3166775E64AD}"/>
              </a:ext>
            </a:extLst>
          </p:cNvPr>
          <p:cNvPicPr>
            <a:picLocks noChangeAspect="1"/>
          </p:cNvPicPr>
          <p:nvPr/>
        </p:nvPicPr>
        <p:blipFill>
          <a:blip r:embed="rId4"/>
          <a:stretch>
            <a:fillRect/>
          </a:stretch>
        </p:blipFill>
        <p:spPr>
          <a:xfrm>
            <a:off x="314320" y="1143136"/>
            <a:ext cx="3988076" cy="2658717"/>
          </a:xfrm>
          <a:prstGeom prst="rect">
            <a:avLst/>
          </a:prstGeom>
        </p:spPr>
      </p:pic>
      <p:sp>
        <p:nvSpPr>
          <p:cNvPr id="13" name="TextBox 12">
            <a:extLst>
              <a:ext uri="{FF2B5EF4-FFF2-40B4-BE49-F238E27FC236}">
                <a16:creationId xmlns:a16="http://schemas.microsoft.com/office/drawing/2014/main" id="{DBFE0398-7AB2-4700-E494-D86E56949BDF}"/>
              </a:ext>
            </a:extLst>
          </p:cNvPr>
          <p:cNvSpPr txBox="1"/>
          <p:nvPr/>
        </p:nvSpPr>
        <p:spPr>
          <a:xfrm>
            <a:off x="286987" y="3845397"/>
            <a:ext cx="4598504" cy="646331"/>
          </a:xfrm>
          <a:prstGeom prst="rect">
            <a:avLst/>
          </a:prstGeom>
          <a:noFill/>
        </p:spPr>
        <p:txBody>
          <a:bodyPr wrap="square">
            <a:spAutoFit/>
          </a:bodyPr>
          <a:lstStyle/>
          <a:p>
            <a:r>
              <a:rPr lang="en-US" dirty="0" err="1"/>
              <a:t>Fraiser</a:t>
            </a:r>
            <a:r>
              <a:rPr lang="en-US" dirty="0"/>
              <a:t> River, Vancouver, Canada (@PEACE ARCH NEWS)</a:t>
            </a:r>
          </a:p>
        </p:txBody>
      </p:sp>
    </p:spTree>
    <p:extLst>
      <p:ext uri="{BB962C8B-B14F-4D97-AF65-F5344CB8AC3E}">
        <p14:creationId xmlns:p14="http://schemas.microsoft.com/office/powerpoint/2010/main" val="4199669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292AE54-743F-CF57-B6CF-805A12570C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27"/>
          <a:stretch/>
        </p:blipFill>
        <p:spPr bwMode="auto">
          <a:xfrm>
            <a:off x="314320" y="922492"/>
            <a:ext cx="8229600" cy="367213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43C98D4-F7EF-2A75-5A05-EFCEA4BCB69E}"/>
              </a:ext>
            </a:extLst>
          </p:cNvPr>
          <p:cNvSpPr>
            <a:spLocks noGrp="1"/>
          </p:cNvSpPr>
          <p:nvPr>
            <p:ph type="title"/>
          </p:nvPr>
        </p:nvSpPr>
        <p:spPr>
          <a:xfrm>
            <a:off x="314320" y="205979"/>
            <a:ext cx="8229600" cy="646331"/>
          </a:xfrm>
        </p:spPr>
        <p:txBody>
          <a:bodyPr anchor="t">
            <a:normAutofit/>
          </a:bodyPr>
          <a:lstStyle/>
          <a:p>
            <a:r>
              <a:rPr lang="en-NO" dirty="0"/>
              <a:t>Ocean fronts (thermohaline)</a:t>
            </a:r>
          </a:p>
        </p:txBody>
      </p:sp>
      <p:sp>
        <p:nvSpPr>
          <p:cNvPr id="4" name="TextBox 3">
            <a:extLst>
              <a:ext uri="{FF2B5EF4-FFF2-40B4-BE49-F238E27FC236}">
                <a16:creationId xmlns:a16="http://schemas.microsoft.com/office/drawing/2014/main" id="{2C848605-59D0-A457-7FC0-65B93366EE29}"/>
              </a:ext>
            </a:extLst>
          </p:cNvPr>
          <p:cNvSpPr txBox="1"/>
          <p:nvPr/>
        </p:nvSpPr>
        <p:spPr>
          <a:xfrm>
            <a:off x="3571461" y="4641045"/>
            <a:ext cx="5350146" cy="276999"/>
          </a:xfrm>
          <a:prstGeom prst="rect">
            <a:avLst/>
          </a:prstGeom>
          <a:noFill/>
        </p:spPr>
        <p:txBody>
          <a:bodyPr wrap="square" rtlCol="0">
            <a:spAutoFit/>
          </a:bodyPr>
          <a:lstStyle/>
          <a:p>
            <a:r>
              <a:rPr lang="en-GB" sz="1200" dirty="0"/>
              <a:t>Source: Ginny Brown, National Council for Science and the Environment</a:t>
            </a:r>
            <a:endParaRPr lang="en-NO" sz="1200" dirty="0"/>
          </a:p>
        </p:txBody>
      </p:sp>
    </p:spTree>
    <p:extLst>
      <p:ext uri="{BB962C8B-B14F-4D97-AF65-F5344CB8AC3E}">
        <p14:creationId xmlns:p14="http://schemas.microsoft.com/office/powerpoint/2010/main" val="1069812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5E360-222C-99E8-B7EA-D086796A0A8E}"/>
              </a:ext>
            </a:extLst>
          </p:cNvPr>
          <p:cNvSpPr>
            <a:spLocks noGrp="1"/>
          </p:cNvSpPr>
          <p:nvPr>
            <p:ph type="title"/>
          </p:nvPr>
        </p:nvSpPr>
        <p:spPr>
          <a:xfrm>
            <a:off x="314320" y="205979"/>
            <a:ext cx="8229600" cy="646331"/>
          </a:xfrm>
        </p:spPr>
        <p:txBody>
          <a:bodyPr anchor="t">
            <a:normAutofit/>
          </a:bodyPr>
          <a:lstStyle/>
          <a:p>
            <a:r>
              <a:rPr lang="en-NO" dirty="0"/>
              <a:t>Ocean fronts (hydrothermal vents)</a:t>
            </a:r>
          </a:p>
        </p:txBody>
      </p:sp>
      <p:pic>
        <p:nvPicPr>
          <p:cNvPr id="3076" name="Picture 4" descr="Jeff's (2nd) Geology Blog: Hydrothermal Vents and Organisms">
            <a:extLst>
              <a:ext uri="{FF2B5EF4-FFF2-40B4-BE49-F238E27FC236}">
                <a16:creationId xmlns:a16="http://schemas.microsoft.com/office/drawing/2014/main" id="{9B991EB8-7779-9C21-1B66-200014B097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0" r="7378" b="1"/>
          <a:stretch/>
        </p:blipFill>
        <p:spPr bwMode="auto">
          <a:xfrm>
            <a:off x="457200" y="1200151"/>
            <a:ext cx="4038600" cy="339447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3074" name="Picture 2" descr="What is a Hydrothermal Vent? | Geology Page">
            <a:extLst>
              <a:ext uri="{FF2B5EF4-FFF2-40B4-BE49-F238E27FC236}">
                <a16:creationId xmlns:a16="http://schemas.microsoft.com/office/drawing/2014/main" id="{FE6646D7-CB19-9DC2-E469-998EEEA354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38" r="19740" b="3"/>
          <a:stretch/>
        </p:blipFill>
        <p:spPr bwMode="auto">
          <a:xfrm>
            <a:off x="4648200" y="1200151"/>
            <a:ext cx="4038600" cy="339447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C4AA75-A656-A88C-288E-293079251349}"/>
              </a:ext>
            </a:extLst>
          </p:cNvPr>
          <p:cNvSpPr txBox="1"/>
          <p:nvPr/>
        </p:nvSpPr>
        <p:spPr>
          <a:xfrm>
            <a:off x="3823251" y="4623872"/>
            <a:ext cx="5446644" cy="369332"/>
          </a:xfrm>
          <a:prstGeom prst="rect">
            <a:avLst/>
          </a:prstGeom>
          <a:noFill/>
        </p:spPr>
        <p:txBody>
          <a:bodyPr wrap="square" rtlCol="0">
            <a:spAutoFit/>
          </a:bodyPr>
          <a:lstStyle/>
          <a:p>
            <a:r>
              <a:rPr lang="en-GB" dirty="0"/>
              <a:t>S</a:t>
            </a:r>
            <a:r>
              <a:rPr lang="en-NO" dirty="0"/>
              <a:t>ource: </a:t>
            </a:r>
            <a:r>
              <a:rPr lang="en-GB" dirty="0"/>
              <a:t>Woods Hole Oceanographic Institution</a:t>
            </a:r>
            <a:endParaRPr lang="en-NO" dirty="0"/>
          </a:p>
        </p:txBody>
      </p:sp>
      <p:pic>
        <p:nvPicPr>
          <p:cNvPr id="3078" name="Picture 6" descr="Tracking Down Hydrothermal Vents - Schmidt Ocean Institute">
            <a:extLst>
              <a:ext uri="{FF2B5EF4-FFF2-40B4-BE49-F238E27FC236}">
                <a16:creationId xmlns:a16="http://schemas.microsoft.com/office/drawing/2014/main" id="{CC644012-2AE1-0BB9-EB45-87864E9BA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578" y="1191021"/>
            <a:ext cx="5369656" cy="343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05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926C-0629-CB31-2664-2D661DC33B2A}"/>
              </a:ext>
            </a:extLst>
          </p:cNvPr>
          <p:cNvSpPr>
            <a:spLocks noGrp="1"/>
          </p:cNvSpPr>
          <p:nvPr>
            <p:ph type="title"/>
          </p:nvPr>
        </p:nvSpPr>
        <p:spPr/>
        <p:txBody>
          <a:bodyPr/>
          <a:lstStyle/>
          <a:p>
            <a:r>
              <a:rPr lang="en-NO" dirty="0"/>
              <a:t>Ways of monitoring</a:t>
            </a:r>
          </a:p>
        </p:txBody>
      </p:sp>
      <p:pic>
        <p:nvPicPr>
          <p:cNvPr id="4" name="Picture 3">
            <a:extLst>
              <a:ext uri="{FF2B5EF4-FFF2-40B4-BE49-F238E27FC236}">
                <a16:creationId xmlns:a16="http://schemas.microsoft.com/office/drawing/2014/main" id="{253485C8-C70C-7D6F-5457-16CE3BFC671E}"/>
              </a:ext>
            </a:extLst>
          </p:cNvPr>
          <p:cNvPicPr>
            <a:picLocks noChangeAspect="1"/>
          </p:cNvPicPr>
          <p:nvPr/>
        </p:nvPicPr>
        <p:blipFill>
          <a:blip r:embed="rId3"/>
          <a:stretch>
            <a:fillRect/>
          </a:stretch>
        </p:blipFill>
        <p:spPr>
          <a:xfrm>
            <a:off x="314320" y="1834451"/>
            <a:ext cx="2624993" cy="1474598"/>
          </a:xfrm>
          <a:prstGeom prst="rect">
            <a:avLst/>
          </a:prstGeom>
        </p:spPr>
      </p:pic>
      <p:sp>
        <p:nvSpPr>
          <p:cNvPr id="5" name="TextBox 4">
            <a:extLst>
              <a:ext uri="{FF2B5EF4-FFF2-40B4-BE49-F238E27FC236}">
                <a16:creationId xmlns:a16="http://schemas.microsoft.com/office/drawing/2014/main" id="{4551044B-7DFD-8B38-4FD3-886423C536BD}"/>
              </a:ext>
            </a:extLst>
          </p:cNvPr>
          <p:cNvSpPr txBox="1"/>
          <p:nvPr/>
        </p:nvSpPr>
        <p:spPr>
          <a:xfrm>
            <a:off x="0" y="3707842"/>
            <a:ext cx="3074796"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t>Can provide large-scale view</a:t>
            </a:r>
          </a:p>
          <a:p>
            <a:pPr marL="285750" indent="-285750">
              <a:buFont typeface="Arial" panose="020B0604020202020204" pitchFamily="34" charset="0"/>
              <a:buChar char="•"/>
            </a:pPr>
            <a:r>
              <a:rPr lang="en-GB" sz="1400" dirty="0"/>
              <a:t>O</a:t>
            </a:r>
            <a:r>
              <a:rPr lang="en-NO" sz="1400" dirty="0"/>
              <a:t>nly limited on surface</a:t>
            </a:r>
          </a:p>
          <a:p>
            <a:endParaRPr lang="en-NO" sz="1400" dirty="0"/>
          </a:p>
        </p:txBody>
      </p:sp>
      <p:pic>
        <p:nvPicPr>
          <p:cNvPr id="5122" name="Picture 2" descr="Ship PNG Images Transparent Free Download | PNGMart">
            <a:extLst>
              <a:ext uri="{FF2B5EF4-FFF2-40B4-BE49-F238E27FC236}">
                <a16:creationId xmlns:a16="http://schemas.microsoft.com/office/drawing/2014/main" id="{8DC42A89-777F-2538-8622-742E528B7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152" y="1966133"/>
            <a:ext cx="2147696" cy="1211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C7809C-9B45-3400-AB60-922F8C8181D5}"/>
              </a:ext>
            </a:extLst>
          </p:cNvPr>
          <p:cNvSpPr txBox="1"/>
          <p:nvPr/>
        </p:nvSpPr>
        <p:spPr>
          <a:xfrm>
            <a:off x="3024554" y="3685052"/>
            <a:ext cx="3140603" cy="523220"/>
          </a:xfrm>
          <a:prstGeom prst="rect">
            <a:avLst/>
          </a:prstGeom>
          <a:noFill/>
        </p:spPr>
        <p:txBody>
          <a:bodyPr wrap="none" rtlCol="0">
            <a:spAutoFit/>
          </a:bodyPr>
          <a:lstStyle/>
          <a:p>
            <a:pPr marL="285750" indent="-285750">
              <a:buFont typeface="Arial" panose="020B0604020202020204" pitchFamily="34" charset="0"/>
              <a:buChar char="•"/>
            </a:pPr>
            <a:r>
              <a:rPr lang="en-GB" sz="1400" dirty="0"/>
              <a:t>Can carry many instruments</a:t>
            </a:r>
          </a:p>
          <a:p>
            <a:pPr marL="285750" indent="-285750">
              <a:buFont typeface="Arial" panose="020B0604020202020204" pitchFamily="34" charset="0"/>
              <a:buChar char="•"/>
            </a:pPr>
            <a:r>
              <a:rPr lang="en-GB" sz="1400" dirty="0"/>
              <a:t>Expensive and limited by weather</a:t>
            </a:r>
          </a:p>
        </p:txBody>
      </p:sp>
      <p:pic>
        <p:nvPicPr>
          <p:cNvPr id="5124" name="Picture 4" descr="NJ Maritech">
            <a:extLst>
              <a:ext uri="{FF2B5EF4-FFF2-40B4-BE49-F238E27FC236}">
                <a16:creationId xmlns:a16="http://schemas.microsoft.com/office/drawing/2014/main" id="{DE825E3A-5431-65E7-0B13-2A7C256698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201" y="1376065"/>
            <a:ext cx="2787799" cy="20908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848C3E-C829-49E0-3A77-A2630DFD26A6}"/>
              </a:ext>
            </a:extLst>
          </p:cNvPr>
          <p:cNvSpPr txBox="1"/>
          <p:nvPr/>
        </p:nvSpPr>
        <p:spPr>
          <a:xfrm>
            <a:off x="6229979" y="3695101"/>
            <a:ext cx="2808782" cy="523220"/>
          </a:xfrm>
          <a:prstGeom prst="rect">
            <a:avLst/>
          </a:prstGeom>
          <a:noFill/>
        </p:spPr>
        <p:txBody>
          <a:bodyPr wrap="none" rtlCol="0">
            <a:spAutoFit/>
          </a:bodyPr>
          <a:lstStyle/>
          <a:p>
            <a:pPr marL="285750" indent="-285750">
              <a:buFont typeface="Arial" panose="020B0604020202020204" pitchFamily="34" charset="0"/>
              <a:buChar char="•"/>
            </a:pPr>
            <a:r>
              <a:rPr lang="en-GB" sz="1400" dirty="0"/>
              <a:t>Ideal for long-term monitoring</a:t>
            </a:r>
          </a:p>
          <a:p>
            <a:pPr marL="285750" indent="-285750">
              <a:buFont typeface="Arial" panose="020B0604020202020204" pitchFamily="34" charset="0"/>
              <a:buChar char="•"/>
            </a:pPr>
            <a:r>
              <a:rPr lang="en-GB" sz="1400" dirty="0"/>
              <a:t>Not so flexible</a:t>
            </a:r>
          </a:p>
        </p:txBody>
      </p:sp>
    </p:spTree>
    <p:extLst>
      <p:ext uri="{BB962C8B-B14F-4D97-AF65-F5344CB8AC3E}">
        <p14:creationId xmlns:p14="http://schemas.microsoft.com/office/powerpoint/2010/main" val="3594311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Autonomous underwater vehicle developed to achieve tasks required in ...">
            <a:extLst>
              <a:ext uri="{FF2B5EF4-FFF2-40B4-BE49-F238E27FC236}">
                <a16:creationId xmlns:a16="http://schemas.microsoft.com/office/drawing/2014/main" id="{9D384B1A-E50B-9B83-6372-E0B712F9E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397" y="2562547"/>
            <a:ext cx="3207561" cy="180369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671453A-CB38-6245-2DF5-CA283A4A22E7}"/>
              </a:ext>
            </a:extLst>
          </p:cNvPr>
          <p:cNvSpPr>
            <a:spLocks noGrp="1"/>
          </p:cNvSpPr>
          <p:nvPr>
            <p:ph type="title"/>
          </p:nvPr>
        </p:nvSpPr>
        <p:spPr/>
        <p:txBody>
          <a:bodyPr/>
          <a:lstStyle/>
          <a:p>
            <a:r>
              <a:rPr lang="en-NO" dirty="0"/>
              <a:t>Autonomous Underwater Vehicles</a:t>
            </a:r>
          </a:p>
        </p:txBody>
      </p:sp>
      <p:pic>
        <p:nvPicPr>
          <p:cNvPr id="4098" name="Picture 2" descr="LAUNCH AND RECOVERY AUV - Stinger - H. Henriksen">
            <a:extLst>
              <a:ext uri="{FF2B5EF4-FFF2-40B4-BE49-F238E27FC236}">
                <a16:creationId xmlns:a16="http://schemas.microsoft.com/office/drawing/2014/main" id="{16DD88B4-B18A-E636-A26D-12E270C1952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984663" y="2553345"/>
            <a:ext cx="2737684" cy="18221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ydroid Starts Production of Littoral Battlespace Sensing AUVs for U.S ...">
            <a:extLst>
              <a:ext uri="{FF2B5EF4-FFF2-40B4-BE49-F238E27FC236}">
                <a16:creationId xmlns:a16="http://schemas.microsoft.com/office/drawing/2014/main" id="{8ED0560E-80BA-3C67-EF90-0E0D0C7B0B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3306" y="1085186"/>
            <a:ext cx="4300694" cy="9489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head by a Sentry - Schmidt Ocean Institute">
            <a:extLst>
              <a:ext uri="{FF2B5EF4-FFF2-40B4-BE49-F238E27FC236}">
                <a16:creationId xmlns:a16="http://schemas.microsoft.com/office/drawing/2014/main" id="{42C2E57E-8BD0-910D-A094-ACBC97BCED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553346"/>
            <a:ext cx="2733152" cy="182210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DF) DESIGN OF AN AUV RESEARCH PLATFORM FOR DEMONSTRATION OF NOVEL ...">
            <a:extLst>
              <a:ext uri="{FF2B5EF4-FFF2-40B4-BE49-F238E27FC236}">
                <a16:creationId xmlns:a16="http://schemas.microsoft.com/office/drawing/2014/main" id="{5A2BB6D1-343C-8EF2-D9FE-B82D493D88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672" y="2553346"/>
            <a:ext cx="1822101" cy="1822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79CF85-8F3F-405C-4B14-72EEF9A7525D}"/>
              </a:ext>
            </a:extLst>
          </p:cNvPr>
          <p:cNvSpPr txBox="1"/>
          <p:nvPr/>
        </p:nvSpPr>
        <p:spPr>
          <a:xfrm>
            <a:off x="85456" y="1074699"/>
            <a:ext cx="4300694" cy="646331"/>
          </a:xfrm>
          <a:prstGeom prst="rect">
            <a:avLst/>
          </a:prstGeom>
          <a:noFill/>
        </p:spPr>
        <p:txBody>
          <a:bodyPr wrap="square" rtlCol="0">
            <a:spAutoFit/>
          </a:bodyPr>
          <a:lstStyle/>
          <a:p>
            <a:pPr marL="285750" indent="-285750">
              <a:buFont typeface="Arial" panose="020B0604020202020204" pitchFamily="34" charset="0"/>
              <a:buChar char="•"/>
            </a:pPr>
            <a:r>
              <a:rPr lang="en-US" dirty="0"/>
              <a:t>What is AUV?</a:t>
            </a:r>
          </a:p>
          <a:p>
            <a:pPr marL="285750" indent="-285750">
              <a:buFont typeface="Arial" panose="020B0604020202020204" pitchFamily="34" charset="0"/>
              <a:buChar char="•"/>
            </a:pPr>
            <a:r>
              <a:rPr lang="en-US" dirty="0"/>
              <a:t>Why is it useful? </a:t>
            </a:r>
          </a:p>
        </p:txBody>
      </p:sp>
      <p:sp>
        <p:nvSpPr>
          <p:cNvPr id="5" name="TextBox 4">
            <a:extLst>
              <a:ext uri="{FF2B5EF4-FFF2-40B4-BE49-F238E27FC236}">
                <a16:creationId xmlns:a16="http://schemas.microsoft.com/office/drawing/2014/main" id="{229031C6-E09A-8417-F26D-AB5803008B34}"/>
              </a:ext>
            </a:extLst>
          </p:cNvPr>
          <p:cNvSpPr txBox="1"/>
          <p:nvPr/>
        </p:nvSpPr>
        <p:spPr>
          <a:xfrm>
            <a:off x="-15797" y="3740377"/>
            <a:ext cx="470000" cy="707886"/>
          </a:xfrm>
          <a:prstGeom prst="rect">
            <a:avLst/>
          </a:prstGeom>
          <a:noFill/>
        </p:spPr>
        <p:txBody>
          <a:bodyPr wrap="none" rtlCol="0">
            <a:spAutoFit/>
          </a:bodyPr>
          <a:lstStyle/>
          <a:p>
            <a:r>
              <a:rPr lang="en-NO" sz="4000" dirty="0">
                <a:solidFill>
                  <a:schemeClr val="bg1"/>
                </a:solidFill>
              </a:rPr>
              <a:t>1</a:t>
            </a:r>
          </a:p>
        </p:txBody>
      </p:sp>
      <p:sp>
        <p:nvSpPr>
          <p:cNvPr id="6" name="TextBox 5">
            <a:extLst>
              <a:ext uri="{FF2B5EF4-FFF2-40B4-BE49-F238E27FC236}">
                <a16:creationId xmlns:a16="http://schemas.microsoft.com/office/drawing/2014/main" id="{FC49D777-46F4-4306-F2B1-29CF17E23F77}"/>
              </a:ext>
            </a:extLst>
          </p:cNvPr>
          <p:cNvSpPr txBox="1"/>
          <p:nvPr/>
        </p:nvSpPr>
        <p:spPr>
          <a:xfrm>
            <a:off x="4125898" y="3740377"/>
            <a:ext cx="470000" cy="707886"/>
          </a:xfrm>
          <a:prstGeom prst="rect">
            <a:avLst/>
          </a:prstGeom>
          <a:noFill/>
        </p:spPr>
        <p:txBody>
          <a:bodyPr wrap="none" rtlCol="0">
            <a:spAutoFit/>
          </a:bodyPr>
          <a:lstStyle/>
          <a:p>
            <a:r>
              <a:rPr lang="en-NO" sz="4000" dirty="0">
                <a:solidFill>
                  <a:schemeClr val="bg1"/>
                </a:solidFill>
              </a:rPr>
              <a:t>3</a:t>
            </a:r>
          </a:p>
        </p:txBody>
      </p:sp>
      <p:sp>
        <p:nvSpPr>
          <p:cNvPr id="7" name="TextBox 6">
            <a:extLst>
              <a:ext uri="{FF2B5EF4-FFF2-40B4-BE49-F238E27FC236}">
                <a16:creationId xmlns:a16="http://schemas.microsoft.com/office/drawing/2014/main" id="{D3D9B9B8-37E5-3ADB-98CE-CABAEF8CB988}"/>
              </a:ext>
            </a:extLst>
          </p:cNvPr>
          <p:cNvSpPr txBox="1"/>
          <p:nvPr/>
        </p:nvSpPr>
        <p:spPr>
          <a:xfrm>
            <a:off x="6774096" y="3740377"/>
            <a:ext cx="470000" cy="707886"/>
          </a:xfrm>
          <a:prstGeom prst="rect">
            <a:avLst/>
          </a:prstGeom>
          <a:noFill/>
        </p:spPr>
        <p:txBody>
          <a:bodyPr wrap="none" rtlCol="0">
            <a:spAutoFit/>
          </a:bodyPr>
          <a:lstStyle/>
          <a:p>
            <a:r>
              <a:rPr lang="en-NO" sz="4000" dirty="0">
                <a:solidFill>
                  <a:schemeClr val="bg1"/>
                </a:solidFill>
              </a:rPr>
              <a:t>4</a:t>
            </a:r>
          </a:p>
        </p:txBody>
      </p:sp>
      <p:sp>
        <p:nvSpPr>
          <p:cNvPr id="8" name="TextBox 7">
            <a:extLst>
              <a:ext uri="{FF2B5EF4-FFF2-40B4-BE49-F238E27FC236}">
                <a16:creationId xmlns:a16="http://schemas.microsoft.com/office/drawing/2014/main" id="{D6631C93-4E0E-67D1-BCD5-D40AC99EAADB}"/>
              </a:ext>
            </a:extLst>
          </p:cNvPr>
          <p:cNvSpPr txBox="1"/>
          <p:nvPr/>
        </p:nvSpPr>
        <p:spPr>
          <a:xfrm>
            <a:off x="2192907" y="3746238"/>
            <a:ext cx="470000" cy="707886"/>
          </a:xfrm>
          <a:prstGeom prst="rect">
            <a:avLst/>
          </a:prstGeom>
          <a:noFill/>
        </p:spPr>
        <p:txBody>
          <a:bodyPr wrap="none" rtlCol="0">
            <a:spAutoFit/>
          </a:bodyPr>
          <a:lstStyle/>
          <a:p>
            <a:r>
              <a:rPr lang="en-NO" sz="4000" dirty="0">
                <a:solidFill>
                  <a:schemeClr val="bg1"/>
                </a:solidFill>
              </a:rPr>
              <a:t>2</a:t>
            </a:r>
          </a:p>
        </p:txBody>
      </p:sp>
    </p:spTree>
    <p:extLst>
      <p:ext uri="{BB962C8B-B14F-4D97-AF65-F5344CB8AC3E}">
        <p14:creationId xmlns:p14="http://schemas.microsoft.com/office/powerpoint/2010/main" val="1444656822"/>
      </p:ext>
    </p:extLst>
  </p:cSld>
  <p:clrMapOvr>
    <a:masterClrMapping/>
  </p:clrMapOvr>
</p:sld>
</file>

<file path=ppt/theme/theme1.xml><?xml version="1.0" encoding="utf-8"?>
<a:theme xmlns:a="http://schemas.openxmlformats.org/drawingml/2006/main" name="Office-tema">
  <a:themeElements>
    <a:clrScheme name="NTNU FARGER UU">
      <a:dk1>
        <a:srgbClr val="000000"/>
      </a:dk1>
      <a:lt1>
        <a:srgbClr val="FFFFFF"/>
      </a:lt1>
      <a:dk2>
        <a:srgbClr val="014693"/>
      </a:dk2>
      <a:lt2>
        <a:srgbClr val="D6D7D6"/>
      </a:lt2>
      <a:accent1>
        <a:srgbClr val="B6C8E9"/>
      </a:accent1>
      <a:accent2>
        <a:srgbClr val="014693"/>
      </a:accent2>
      <a:accent3>
        <a:srgbClr val="BCD024"/>
      </a:accent3>
      <a:accent4>
        <a:srgbClr val="B01B81"/>
      </a:accent4>
      <a:accent5>
        <a:srgbClr val="F7D019"/>
      </a:accent5>
      <a:accent6>
        <a:srgbClr val="ED8013"/>
      </a:accent6>
      <a:hlink>
        <a:srgbClr val="3D2A68"/>
      </a:hlink>
      <a:folHlink>
        <a:srgbClr val="338C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3B7B0"/>
        </a:solidFill>
        <a:ln>
          <a:noFill/>
        </a:ln>
        <a:effectLst>
          <a:outerShdw blurRad="114300" dist="12700" dir="5400000" rotWithShape="0">
            <a:srgbClr val="000000">
              <a:alpha val="3500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9339</TotalTime>
  <Words>896</Words>
  <Application>Microsoft Macintosh PowerPoint</Application>
  <PresentationFormat>On-screen Show (16:9)</PresentationFormat>
  <Paragraphs>180</Paragraphs>
  <Slides>46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Söhne</vt:lpstr>
      <vt:lpstr>Aptos</vt:lpstr>
      <vt:lpstr>Arial</vt:lpstr>
      <vt:lpstr>Office-tema</vt:lpstr>
      <vt:lpstr>Adaptive sampling of ocean fronts with multiple AUVs</vt:lpstr>
      <vt:lpstr>Agenda</vt:lpstr>
      <vt:lpstr>Ocean fronts</vt:lpstr>
      <vt:lpstr>Ocean fronts (upwelling)</vt:lpstr>
      <vt:lpstr>Ocean fronts (surface plume)</vt:lpstr>
      <vt:lpstr>Ocean fronts (thermohaline)</vt:lpstr>
      <vt:lpstr>Ocean fronts (hydrothermal vents)</vt:lpstr>
      <vt:lpstr>Ways of monitoring</vt:lpstr>
      <vt:lpstr>Autonomous Underwater Vehicles</vt:lpstr>
      <vt:lpstr>Why AUV?</vt:lpstr>
      <vt:lpstr>Adaptive sampling</vt:lpstr>
      <vt:lpstr>Challenges in oceanfront sampling</vt:lpstr>
      <vt:lpstr>Benefits of using multiple AUVs</vt:lpstr>
      <vt:lpstr>Case studies</vt:lpstr>
      <vt:lpstr>Case study I - Control of multi-AUVs</vt:lpstr>
      <vt:lpstr>Case study I - VBAP</vt:lpstr>
      <vt:lpstr>Case study I – Lyapunov function</vt:lpstr>
      <vt:lpstr>Case study I - Strategies </vt:lpstr>
      <vt:lpstr>Case study I – Experiment setup</vt:lpstr>
      <vt:lpstr>Case study I - Experiment</vt:lpstr>
      <vt:lpstr>Case study I - Result analysis</vt:lpstr>
      <vt:lpstr>Case study I - Experiment</vt:lpstr>
      <vt:lpstr>Case study I - Experiment</vt:lpstr>
      <vt:lpstr>Case study I - Remarks</vt:lpstr>
      <vt:lpstr>Case study II </vt:lpstr>
      <vt:lpstr>Case study II - Problem statement</vt:lpstr>
      <vt:lpstr>Case study II</vt:lpstr>
      <vt:lpstr>Case study II - Partitioning </vt:lpstr>
      <vt:lpstr>Case study II - Adaptive sampling </vt:lpstr>
      <vt:lpstr>Case study II - Strategy</vt:lpstr>
      <vt:lpstr>Case study II - Sampling</vt:lpstr>
      <vt:lpstr>Case study II - Algorithm</vt:lpstr>
      <vt:lpstr>Case study II - Simulation</vt:lpstr>
      <vt:lpstr>Case study II - Benchmark</vt:lpstr>
      <vt:lpstr>Case study II - Simulation result</vt:lpstr>
      <vt:lpstr>Case study II - Experiment setup</vt:lpstr>
      <vt:lpstr>Case study II - Experiment result</vt:lpstr>
      <vt:lpstr>Case study III</vt:lpstr>
      <vt:lpstr>Case study III</vt:lpstr>
      <vt:lpstr>Case study III</vt:lpstr>
      <vt:lpstr>Case study III - upwelling front detection</vt:lpstr>
      <vt:lpstr>Case study III - historic data analysis</vt:lpstr>
      <vt:lpstr>Case study III - metric comparison</vt:lpstr>
      <vt:lpstr>PowerPoint Presentation</vt:lpstr>
      <vt:lpstr>Future work</vt:lpstr>
      <vt:lpstr>Conclusion</vt:lpstr>
    </vt:vector>
  </TitlesOfParts>
  <Company>NTNU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Kolbjørn Skarpnes</dc:creator>
  <cp:lastModifiedBy>Yaolin Ge</cp:lastModifiedBy>
  <cp:revision>136</cp:revision>
  <dcterms:created xsi:type="dcterms:W3CDTF">2013-06-10T16:56:09Z</dcterms:created>
  <dcterms:modified xsi:type="dcterms:W3CDTF">2024-05-07T19:06:19Z</dcterms:modified>
</cp:coreProperties>
</file>